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7"/>
  </p:notesMasterIdLst>
  <p:sldIdLst>
    <p:sldId id="256" r:id="rId2"/>
    <p:sldId id="258" r:id="rId3"/>
    <p:sldId id="343" r:id="rId4"/>
    <p:sldId id="259" r:id="rId5"/>
    <p:sldId id="260" r:id="rId6"/>
    <p:sldId id="264" r:id="rId7"/>
    <p:sldId id="319" r:id="rId8"/>
    <p:sldId id="314" r:id="rId9"/>
    <p:sldId id="313" r:id="rId10"/>
    <p:sldId id="320" r:id="rId11"/>
    <p:sldId id="322" r:id="rId12"/>
    <p:sldId id="323" r:id="rId13"/>
    <p:sldId id="324" r:id="rId14"/>
    <p:sldId id="321" r:id="rId15"/>
    <p:sldId id="270" r:id="rId16"/>
    <p:sldId id="326" r:id="rId17"/>
    <p:sldId id="327" r:id="rId18"/>
    <p:sldId id="328" r:id="rId19"/>
    <p:sldId id="330" r:id="rId20"/>
    <p:sldId id="329" r:id="rId21"/>
    <p:sldId id="277" r:id="rId22"/>
    <p:sldId id="334" r:id="rId23"/>
    <p:sldId id="331" r:id="rId24"/>
    <p:sldId id="332" r:id="rId25"/>
    <p:sldId id="335" r:id="rId26"/>
    <p:sldId id="336" r:id="rId27"/>
    <p:sldId id="337" r:id="rId28"/>
    <p:sldId id="333" r:id="rId29"/>
    <p:sldId id="283" r:id="rId30"/>
    <p:sldId id="284" r:id="rId31"/>
    <p:sldId id="338" r:id="rId32"/>
    <p:sldId id="339" r:id="rId33"/>
    <p:sldId id="340" r:id="rId34"/>
    <p:sldId id="347" r:id="rId35"/>
    <p:sldId id="341" r:id="rId36"/>
    <p:sldId id="342" r:id="rId37"/>
    <p:sldId id="287" r:id="rId38"/>
    <p:sldId id="344" r:id="rId39"/>
    <p:sldId id="345" r:id="rId40"/>
    <p:sldId id="346" r:id="rId41"/>
    <p:sldId id="348" r:id="rId42"/>
    <p:sldId id="316" r:id="rId43"/>
    <p:sldId id="317" r:id="rId44"/>
    <p:sldId id="318" r:id="rId45"/>
    <p:sldId id="325" r:id="rId46"/>
  </p:sldIdLst>
  <p:sldSz cx="9144000" cy="5143500" type="screen16x9"/>
  <p:notesSz cx="6858000" cy="9144000"/>
  <p:embeddedFontLst>
    <p:embeddedFont>
      <p:font typeface="Roboto" panose="020B0604020202020204" charset="0"/>
      <p:regular r:id="rId48"/>
      <p:bold r:id="rId49"/>
      <p:italic r:id="rId50"/>
      <p:boldItalic r:id="rId51"/>
    </p:embeddedFont>
    <p:embeddedFont>
      <p:font typeface="Oswald" panose="020B0604020202020204" charset="0"/>
      <p:regular r:id="rId52"/>
      <p:bold r:id="rId53"/>
    </p:embeddedFont>
    <p:embeddedFont>
      <p:font typeface="Raleway"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09EFB7-8E56-448E-AEC2-7CC4693CCC72}">
  <a:tblStyle styleId="{C609EFB7-8E56-448E-AEC2-7CC4693CCC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4660"/>
  </p:normalViewPr>
  <p:slideViewPr>
    <p:cSldViewPr snapToGrid="0">
      <p:cViewPr varScale="1">
        <p:scale>
          <a:sx n="122" d="100"/>
          <a:sy n="122" d="100"/>
        </p:scale>
        <p:origin x="36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32788456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2200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8c1997cbfd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8c1997cbfd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474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8c1997cbfd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8c1997cbfd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740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8c1997cbfd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8c1997cbfd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4708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7875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8c1997cb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8c1997cbf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1711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2247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8c1997cbf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8c1997cbf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2200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8c1997cb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8c1997cbf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542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10912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8c1997cbf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8c1997cb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8583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8c1997cbfd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8c1997cbfd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921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903413"/>
            <a:ext cx="4079700" cy="26319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00588"/>
            <a:ext cx="2350500" cy="73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216900" y="1653325"/>
            <a:ext cx="1599000" cy="1234800"/>
          </a:xfrm>
          <a:prstGeom prst="rect">
            <a:avLst/>
          </a:prstGeom>
        </p:spPr>
        <p:txBody>
          <a:bodyPr spcFirstLastPara="1" wrap="square" lIns="91425" tIns="91425" rIns="91425" bIns="91425" anchor="ctr" anchorCtr="0">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Raleway"/>
              <a:buNone/>
              <a:defRPr>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4" name="Google Shape;14;p3"/>
          <p:cNvGrpSpPr/>
          <p:nvPr/>
        </p:nvGrpSpPr>
        <p:grpSpPr>
          <a:xfrm>
            <a:off x="2598300" y="1013625"/>
            <a:ext cx="95400" cy="3116250"/>
            <a:chOff x="4524300" y="1013625"/>
            <a:chExt cx="95400" cy="3116250"/>
          </a:xfrm>
        </p:grpSpPr>
        <p:sp>
          <p:nvSpPr>
            <p:cNvPr id="15" name="Google Shape;15;p3"/>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720000" y="1104850"/>
            <a:ext cx="7890600" cy="3143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ivvic"/>
              <a:buChar char="●"/>
              <a:defRPr sz="1200"/>
            </a:lvl1pPr>
            <a:lvl2pPr marL="914400" lvl="1" indent="-304800">
              <a:spcBef>
                <a:spcPts val="1600"/>
              </a:spcBef>
              <a:spcAft>
                <a:spcPts val="0"/>
              </a:spcAft>
              <a:buSzPts val="1200"/>
              <a:buFont typeface="Roboto Condensed Light"/>
              <a:buChar char="○"/>
              <a:defRPr sz="1200"/>
            </a:lvl2pPr>
            <a:lvl3pPr marL="1371600" lvl="2" indent="-304800">
              <a:spcBef>
                <a:spcPts val="1600"/>
              </a:spcBef>
              <a:spcAft>
                <a:spcPts val="0"/>
              </a:spcAft>
              <a:buSzPts val="1200"/>
              <a:buFont typeface="Roboto Condensed Light"/>
              <a:buChar char="■"/>
              <a:defRPr sz="1200"/>
            </a:lvl3pPr>
            <a:lvl4pPr marL="1828800" lvl="3" indent="-304800">
              <a:spcBef>
                <a:spcPts val="1600"/>
              </a:spcBef>
              <a:spcAft>
                <a:spcPts val="0"/>
              </a:spcAft>
              <a:buSzPts val="1200"/>
              <a:buFont typeface="Roboto Condensed Light"/>
              <a:buChar char="●"/>
              <a:defRPr sz="1200"/>
            </a:lvl4pPr>
            <a:lvl5pPr marL="2286000" lvl="4" indent="-304800">
              <a:spcBef>
                <a:spcPts val="1600"/>
              </a:spcBef>
              <a:spcAft>
                <a:spcPts val="0"/>
              </a:spcAft>
              <a:buSzPts val="1200"/>
              <a:buFont typeface="Roboto Condensed Light"/>
              <a:buChar char="○"/>
              <a:defRPr sz="1200"/>
            </a:lvl5pPr>
            <a:lvl6pPr marL="2743200" lvl="5" indent="-304800">
              <a:spcBef>
                <a:spcPts val="1600"/>
              </a:spcBef>
              <a:spcAft>
                <a:spcPts val="0"/>
              </a:spcAft>
              <a:buSzPts val="1200"/>
              <a:buFont typeface="Roboto Condensed Light"/>
              <a:buChar char="■"/>
              <a:defRPr sz="1200"/>
            </a:lvl6pPr>
            <a:lvl7pPr marL="3200400" lvl="6" indent="-304800">
              <a:spcBef>
                <a:spcPts val="1600"/>
              </a:spcBef>
              <a:spcAft>
                <a:spcPts val="0"/>
              </a:spcAft>
              <a:buSzPts val="1200"/>
              <a:buFont typeface="Roboto Condensed Light"/>
              <a:buChar char="●"/>
              <a:defRPr sz="1200"/>
            </a:lvl7pPr>
            <a:lvl8pPr marL="3657600" lvl="7" indent="-304800">
              <a:spcBef>
                <a:spcPts val="1600"/>
              </a:spcBef>
              <a:spcAft>
                <a:spcPts val="0"/>
              </a:spcAft>
              <a:buSzPts val="1200"/>
              <a:buFont typeface="Roboto Condensed Light"/>
              <a:buChar char="○"/>
              <a:defRPr sz="1200"/>
            </a:lvl8pPr>
            <a:lvl9pPr marL="4114800" lvl="8" indent="-304800">
              <a:spcBef>
                <a:spcPts val="1600"/>
              </a:spcBef>
              <a:spcAft>
                <a:spcPts val="1600"/>
              </a:spcAft>
              <a:buSzPts val="1200"/>
              <a:buFont typeface="Roboto Condensed Light"/>
              <a:buChar char="■"/>
              <a:defRPr sz="1200"/>
            </a:lvl9pPr>
          </a:lstStyle>
          <a:p>
            <a:endParaRPr/>
          </a:p>
        </p:txBody>
      </p:sp>
      <p:grpSp>
        <p:nvGrpSpPr>
          <p:cNvPr id="24" name="Google Shape;24;p4"/>
          <p:cNvGrpSpPr/>
          <p:nvPr/>
        </p:nvGrpSpPr>
        <p:grpSpPr>
          <a:xfrm>
            <a:off x="0" y="4569046"/>
            <a:ext cx="1022509" cy="572747"/>
            <a:chOff x="-77" y="3784091"/>
            <a:chExt cx="2423582" cy="1357541"/>
          </a:xfrm>
        </p:grpSpPr>
        <p:sp>
          <p:nvSpPr>
            <p:cNvPr id="25" name="Google Shape;25;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4"/>
          <p:cNvGrpSpPr/>
          <p:nvPr/>
        </p:nvGrpSpPr>
        <p:grpSpPr>
          <a:xfrm rot="10800000">
            <a:off x="8121500" y="-4"/>
            <a:ext cx="1022509" cy="572747"/>
            <a:chOff x="-77" y="3784091"/>
            <a:chExt cx="2423582" cy="1357541"/>
          </a:xfrm>
        </p:grpSpPr>
        <p:sp>
          <p:nvSpPr>
            <p:cNvPr id="31" name="Google Shape;31;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63" name="Google Shape;63;p6"/>
          <p:cNvGrpSpPr/>
          <p:nvPr/>
        </p:nvGrpSpPr>
        <p:grpSpPr>
          <a:xfrm>
            <a:off x="0" y="4569046"/>
            <a:ext cx="1022509" cy="572747"/>
            <a:chOff x="-77" y="3784091"/>
            <a:chExt cx="2423582" cy="1357541"/>
          </a:xfrm>
        </p:grpSpPr>
        <p:sp>
          <p:nvSpPr>
            <p:cNvPr id="64" name="Google Shape;64;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6"/>
          <p:cNvGrpSpPr/>
          <p:nvPr/>
        </p:nvGrpSpPr>
        <p:grpSpPr>
          <a:xfrm rot="10800000">
            <a:off x="8121500" y="-4"/>
            <a:ext cx="1022509" cy="572747"/>
            <a:chOff x="-77" y="3784091"/>
            <a:chExt cx="2423582" cy="1357541"/>
          </a:xfrm>
        </p:grpSpPr>
        <p:sp>
          <p:nvSpPr>
            <p:cNvPr id="70" name="Google Shape;70;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9">
    <p:spTree>
      <p:nvGrpSpPr>
        <p:cNvPr id="1" name="Shape 128"/>
        <p:cNvGrpSpPr/>
        <p:nvPr/>
      </p:nvGrpSpPr>
      <p:grpSpPr>
        <a:xfrm>
          <a:off x="0" y="0"/>
          <a:ext cx="0" cy="0"/>
          <a:chOff x="0" y="0"/>
          <a:chExt cx="0" cy="0"/>
        </a:xfrm>
      </p:grpSpPr>
      <p:sp>
        <p:nvSpPr>
          <p:cNvPr id="129" name="Google Shape;129;p13"/>
          <p:cNvSpPr txBox="1">
            <a:spLocks noGrp="1"/>
          </p:cNvSpPr>
          <p:nvPr>
            <p:ph type="title"/>
          </p:nvPr>
        </p:nvSpPr>
        <p:spPr>
          <a:xfrm>
            <a:off x="1902600" y="1512225"/>
            <a:ext cx="5338800" cy="187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9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0" name="Google Shape;130;p13"/>
          <p:cNvSpPr txBox="1">
            <a:spLocks noGrp="1"/>
          </p:cNvSpPr>
          <p:nvPr>
            <p:ph type="title" idx="2"/>
          </p:nvPr>
        </p:nvSpPr>
        <p:spPr>
          <a:xfrm>
            <a:off x="1449150" y="3334700"/>
            <a:ext cx="6245700" cy="61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Raleway"/>
              <a:buNone/>
              <a:defRPr sz="20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31" name="Google Shape;131;p13"/>
          <p:cNvGrpSpPr/>
          <p:nvPr/>
        </p:nvGrpSpPr>
        <p:grpSpPr>
          <a:xfrm>
            <a:off x="-77" y="3784091"/>
            <a:ext cx="2423582" cy="1357541"/>
            <a:chOff x="-77" y="3784091"/>
            <a:chExt cx="2423582" cy="1357541"/>
          </a:xfrm>
        </p:grpSpPr>
        <p:sp>
          <p:nvSpPr>
            <p:cNvPr id="132" name="Google Shape;132;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13"/>
          <p:cNvGrpSpPr/>
          <p:nvPr/>
        </p:nvGrpSpPr>
        <p:grpSpPr>
          <a:xfrm rot="10800000">
            <a:off x="6720423" y="-9"/>
            <a:ext cx="2423582" cy="1357541"/>
            <a:chOff x="-77" y="3784091"/>
            <a:chExt cx="2423582" cy="1357541"/>
          </a:xfrm>
        </p:grpSpPr>
        <p:sp>
          <p:nvSpPr>
            <p:cNvPr id="138" name="Google Shape;138;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5_2">
    <p:spTree>
      <p:nvGrpSpPr>
        <p:cNvPr id="1" name="Shape 214"/>
        <p:cNvGrpSpPr/>
        <p:nvPr/>
      </p:nvGrpSpPr>
      <p:grpSpPr>
        <a:xfrm>
          <a:off x="0" y="0"/>
          <a:ext cx="0" cy="0"/>
          <a:chOff x="0" y="0"/>
          <a:chExt cx="0" cy="0"/>
        </a:xfrm>
      </p:grpSpPr>
      <p:sp>
        <p:nvSpPr>
          <p:cNvPr id="215" name="Google Shape;215;p1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6" name="Google Shape;216;p17"/>
          <p:cNvSpPr txBox="1">
            <a:spLocks noGrp="1"/>
          </p:cNvSpPr>
          <p:nvPr>
            <p:ph type="subTitle" idx="1"/>
          </p:nvPr>
        </p:nvSpPr>
        <p:spPr>
          <a:xfrm>
            <a:off x="719975" y="3205013"/>
            <a:ext cx="1282200" cy="127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17"/>
          <p:cNvSpPr txBox="1">
            <a:spLocks noGrp="1"/>
          </p:cNvSpPr>
          <p:nvPr>
            <p:ph type="subTitle" idx="2"/>
          </p:nvPr>
        </p:nvSpPr>
        <p:spPr>
          <a:xfrm>
            <a:off x="3964163" y="3205013"/>
            <a:ext cx="1282200" cy="12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17"/>
          <p:cNvSpPr txBox="1">
            <a:spLocks noGrp="1"/>
          </p:cNvSpPr>
          <p:nvPr>
            <p:ph type="subTitle" idx="3"/>
          </p:nvPr>
        </p:nvSpPr>
        <p:spPr>
          <a:xfrm>
            <a:off x="7141825" y="3205013"/>
            <a:ext cx="1282200" cy="12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17"/>
          <p:cNvSpPr txBox="1">
            <a:spLocks noGrp="1"/>
          </p:cNvSpPr>
          <p:nvPr>
            <p:ph type="subTitle" idx="4"/>
          </p:nvPr>
        </p:nvSpPr>
        <p:spPr>
          <a:xfrm>
            <a:off x="719975" y="2904163"/>
            <a:ext cx="1282200" cy="389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Oswald"/>
              <a:buNone/>
              <a:defRPr sz="1800">
                <a:solidFill>
                  <a:schemeClr val="accent1"/>
                </a:solidFill>
                <a:latin typeface="Oswald"/>
                <a:ea typeface="Oswald"/>
                <a:cs typeface="Oswald"/>
                <a:sym typeface="Oswald"/>
              </a:defRPr>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220" name="Google Shape;220;p17"/>
          <p:cNvSpPr txBox="1">
            <a:spLocks noGrp="1"/>
          </p:cNvSpPr>
          <p:nvPr>
            <p:ph type="subTitle" idx="5"/>
          </p:nvPr>
        </p:nvSpPr>
        <p:spPr>
          <a:xfrm>
            <a:off x="7141825" y="2904163"/>
            <a:ext cx="1282200" cy="389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1" name="Google Shape;221;p17"/>
          <p:cNvSpPr txBox="1">
            <a:spLocks noGrp="1"/>
          </p:cNvSpPr>
          <p:nvPr>
            <p:ph type="subTitle" idx="6"/>
          </p:nvPr>
        </p:nvSpPr>
        <p:spPr>
          <a:xfrm>
            <a:off x="3964163" y="2904163"/>
            <a:ext cx="1282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grpSp>
        <p:nvGrpSpPr>
          <p:cNvPr id="222" name="Google Shape;222;p17"/>
          <p:cNvGrpSpPr/>
          <p:nvPr/>
        </p:nvGrpSpPr>
        <p:grpSpPr>
          <a:xfrm rot="-5400000" flipH="1">
            <a:off x="8346375" y="224871"/>
            <a:ext cx="1022509" cy="572747"/>
            <a:chOff x="-77" y="3784091"/>
            <a:chExt cx="2423582" cy="1357541"/>
          </a:xfrm>
        </p:grpSpPr>
        <p:sp>
          <p:nvSpPr>
            <p:cNvPr id="223" name="Google Shape;223;p17"/>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7"/>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7"/>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7"/>
          <p:cNvGrpSpPr/>
          <p:nvPr/>
        </p:nvGrpSpPr>
        <p:grpSpPr>
          <a:xfrm rot="5400000" flipH="1">
            <a:off x="-224875" y="4345871"/>
            <a:ext cx="1022509" cy="572747"/>
            <a:chOff x="-77" y="3784091"/>
            <a:chExt cx="2423582" cy="1357541"/>
          </a:xfrm>
        </p:grpSpPr>
        <p:sp>
          <p:nvSpPr>
            <p:cNvPr id="229" name="Google Shape;229;p17"/>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7"/>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7"/>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7"/>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7"/>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279"/>
        <p:cNvGrpSpPr/>
        <p:nvPr/>
      </p:nvGrpSpPr>
      <p:grpSpPr>
        <a:xfrm>
          <a:off x="0" y="0"/>
          <a:ext cx="0" cy="0"/>
          <a:chOff x="0" y="0"/>
          <a:chExt cx="0" cy="0"/>
        </a:xfrm>
      </p:grpSpPr>
      <p:sp>
        <p:nvSpPr>
          <p:cNvPr id="280" name="Google Shape;280;p20"/>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81" name="Google Shape;281;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2" name="Google Shape;282;p20"/>
          <p:cNvSpPr txBox="1">
            <a:spLocks noGrp="1"/>
          </p:cNvSpPr>
          <p:nvPr>
            <p:ph type="title" idx="2" hasCustomPrompt="1"/>
          </p:nvPr>
        </p:nvSpPr>
        <p:spPr>
          <a:xfrm>
            <a:off x="132920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3" name="Google Shape;283;p20"/>
          <p:cNvSpPr txBox="1">
            <a:spLocks noGrp="1"/>
          </p:cNvSpPr>
          <p:nvPr>
            <p:ph type="subTitle" idx="3"/>
          </p:nvPr>
        </p:nvSpPr>
        <p:spPr>
          <a:xfrm>
            <a:off x="720100"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4" name="Google Shape;284;p20"/>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5" name="Google Shape;285;p20"/>
          <p:cNvSpPr txBox="1">
            <a:spLocks noGrp="1"/>
          </p:cNvSpPr>
          <p:nvPr>
            <p:ph type="title" idx="5" hasCustomPrompt="1"/>
          </p:nvPr>
        </p:nvSpPr>
        <p:spPr>
          <a:xfrm>
            <a:off x="4023025"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6" name="Google Shape;286;p20"/>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7" name="Google Shape;287;p20"/>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8" name="Google Shape;288;p20"/>
          <p:cNvSpPr txBox="1">
            <a:spLocks noGrp="1"/>
          </p:cNvSpPr>
          <p:nvPr>
            <p:ph type="title" idx="8" hasCustomPrompt="1"/>
          </p:nvPr>
        </p:nvSpPr>
        <p:spPr>
          <a:xfrm>
            <a:off x="671655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9" name="Google Shape;289;p20"/>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0" name="Google Shape;290;p20"/>
          <p:cNvSpPr txBox="1">
            <a:spLocks noGrp="1"/>
          </p:cNvSpPr>
          <p:nvPr>
            <p:ph type="subTitle" idx="13"/>
          </p:nvPr>
        </p:nvSpPr>
        <p:spPr>
          <a:xfrm>
            <a:off x="719600" y="3395477"/>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1" name="Google Shape;291;p20"/>
          <p:cNvSpPr txBox="1">
            <a:spLocks noGrp="1"/>
          </p:cNvSpPr>
          <p:nvPr>
            <p:ph type="title" idx="14" hasCustomPrompt="1"/>
          </p:nvPr>
        </p:nvSpPr>
        <p:spPr>
          <a:xfrm>
            <a:off x="132920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2" name="Google Shape;292;p20"/>
          <p:cNvSpPr txBox="1">
            <a:spLocks noGrp="1"/>
          </p:cNvSpPr>
          <p:nvPr>
            <p:ph type="subTitle" idx="15"/>
          </p:nvPr>
        </p:nvSpPr>
        <p:spPr>
          <a:xfrm>
            <a:off x="720100"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0"/>
          <p:cNvSpPr txBox="1">
            <a:spLocks noGrp="1"/>
          </p:cNvSpPr>
          <p:nvPr>
            <p:ph type="subTitle" idx="16"/>
          </p:nvPr>
        </p:nvSpPr>
        <p:spPr>
          <a:xfrm>
            <a:off x="3413400" y="3395477"/>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4" name="Google Shape;294;p20"/>
          <p:cNvSpPr txBox="1">
            <a:spLocks noGrp="1"/>
          </p:cNvSpPr>
          <p:nvPr>
            <p:ph type="title" idx="17" hasCustomPrompt="1"/>
          </p:nvPr>
        </p:nvSpPr>
        <p:spPr>
          <a:xfrm>
            <a:off x="4023025"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5"/>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5" name="Google Shape;295;p20"/>
          <p:cNvSpPr txBox="1">
            <a:spLocks noGrp="1"/>
          </p:cNvSpPr>
          <p:nvPr>
            <p:ph type="subTitle" idx="18"/>
          </p:nvPr>
        </p:nvSpPr>
        <p:spPr>
          <a:xfrm>
            <a:off x="3413738"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20"/>
          <p:cNvSpPr txBox="1">
            <a:spLocks noGrp="1"/>
          </p:cNvSpPr>
          <p:nvPr>
            <p:ph type="subTitle" idx="19"/>
          </p:nvPr>
        </p:nvSpPr>
        <p:spPr>
          <a:xfrm>
            <a:off x="6107050" y="339547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7" name="Google Shape;297;p20"/>
          <p:cNvSpPr txBox="1">
            <a:spLocks noGrp="1"/>
          </p:cNvSpPr>
          <p:nvPr>
            <p:ph type="title" idx="20" hasCustomPrompt="1"/>
          </p:nvPr>
        </p:nvSpPr>
        <p:spPr>
          <a:xfrm>
            <a:off x="671655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8" name="Google Shape;298;p20"/>
          <p:cNvSpPr txBox="1">
            <a:spLocks noGrp="1"/>
          </p:cNvSpPr>
          <p:nvPr>
            <p:ph type="subTitle" idx="21"/>
          </p:nvPr>
        </p:nvSpPr>
        <p:spPr>
          <a:xfrm>
            <a:off x="6107101"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99" name="Google Shape;299;p20"/>
          <p:cNvGrpSpPr/>
          <p:nvPr/>
        </p:nvGrpSpPr>
        <p:grpSpPr>
          <a:xfrm>
            <a:off x="0" y="4569046"/>
            <a:ext cx="1022509" cy="572747"/>
            <a:chOff x="-77" y="3784091"/>
            <a:chExt cx="2423582" cy="1357541"/>
          </a:xfrm>
        </p:grpSpPr>
        <p:sp>
          <p:nvSpPr>
            <p:cNvPr id="300" name="Google Shape;300;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20"/>
          <p:cNvGrpSpPr/>
          <p:nvPr/>
        </p:nvGrpSpPr>
        <p:grpSpPr>
          <a:xfrm flipH="1">
            <a:off x="8121500" y="4569046"/>
            <a:ext cx="1022509" cy="572747"/>
            <a:chOff x="-77" y="3784091"/>
            <a:chExt cx="2423582" cy="1357541"/>
          </a:xfrm>
        </p:grpSpPr>
        <p:sp>
          <p:nvSpPr>
            <p:cNvPr id="306" name="Google Shape;306;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66"/>
        <p:cNvGrpSpPr/>
        <p:nvPr/>
      </p:nvGrpSpPr>
      <p:grpSpPr>
        <a:xfrm>
          <a:off x="0" y="0"/>
          <a:ext cx="0" cy="0"/>
          <a:chOff x="0" y="0"/>
          <a:chExt cx="0" cy="0"/>
        </a:xfrm>
      </p:grpSpPr>
      <p:grpSp>
        <p:nvGrpSpPr>
          <p:cNvPr id="467" name="Google Shape;467;p23"/>
          <p:cNvGrpSpPr/>
          <p:nvPr/>
        </p:nvGrpSpPr>
        <p:grpSpPr>
          <a:xfrm>
            <a:off x="0" y="4569046"/>
            <a:ext cx="1022509" cy="572747"/>
            <a:chOff x="-77" y="3784091"/>
            <a:chExt cx="2423582" cy="1357541"/>
          </a:xfrm>
        </p:grpSpPr>
        <p:sp>
          <p:nvSpPr>
            <p:cNvPr id="468" name="Google Shape;468;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23"/>
          <p:cNvGrpSpPr/>
          <p:nvPr/>
        </p:nvGrpSpPr>
        <p:grpSpPr>
          <a:xfrm rot="10800000">
            <a:off x="8121500" y="-4"/>
            <a:ext cx="1022509" cy="572747"/>
            <a:chOff x="-77" y="3784091"/>
            <a:chExt cx="2423582" cy="1357541"/>
          </a:xfrm>
        </p:grpSpPr>
        <p:sp>
          <p:nvSpPr>
            <p:cNvPr id="474" name="Google Shape;474;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23"/>
          <p:cNvGrpSpPr/>
          <p:nvPr/>
        </p:nvGrpSpPr>
        <p:grpSpPr>
          <a:xfrm flipH="1">
            <a:off x="8121500" y="4569896"/>
            <a:ext cx="1022509" cy="572747"/>
            <a:chOff x="-77" y="3784091"/>
            <a:chExt cx="2423582" cy="1357541"/>
          </a:xfrm>
        </p:grpSpPr>
        <p:sp>
          <p:nvSpPr>
            <p:cNvPr id="480" name="Google Shape;480;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23"/>
          <p:cNvGrpSpPr/>
          <p:nvPr/>
        </p:nvGrpSpPr>
        <p:grpSpPr>
          <a:xfrm rot="10800000" flipH="1">
            <a:off x="0" y="846"/>
            <a:ext cx="1022509" cy="572747"/>
            <a:chOff x="-77" y="3784091"/>
            <a:chExt cx="2423582" cy="1357541"/>
          </a:xfrm>
        </p:grpSpPr>
        <p:sp>
          <p:nvSpPr>
            <p:cNvPr id="486" name="Google Shape;486;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8" r:id="rId5"/>
    <p:sldLayoutId id="2147483659" r:id="rId6"/>
    <p:sldLayoutId id="2147483663" r:id="rId7"/>
    <p:sldLayoutId id="2147483666" r:id="rId8"/>
    <p:sldLayoutId id="214748366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3.xml"/><Relationship Id="rId5" Type="http://schemas.openxmlformats.org/officeDocument/2006/relationships/image" Target="../media/image11.JP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25.png"/><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511"/>
        <p:cNvGrpSpPr/>
        <p:nvPr/>
      </p:nvGrpSpPr>
      <p:grpSpPr>
        <a:xfrm>
          <a:off x="0" y="0"/>
          <a:ext cx="0" cy="0"/>
          <a:chOff x="0" y="0"/>
          <a:chExt cx="0" cy="0"/>
        </a:xfrm>
      </p:grpSpPr>
      <p:sp>
        <p:nvSpPr>
          <p:cNvPr id="512" name="Google Shape;512;p27"/>
          <p:cNvSpPr txBox="1">
            <a:spLocks noGrp="1"/>
          </p:cNvSpPr>
          <p:nvPr>
            <p:ph type="ctrTitle"/>
          </p:nvPr>
        </p:nvSpPr>
        <p:spPr>
          <a:xfrm>
            <a:off x="720000" y="903413"/>
            <a:ext cx="4079700" cy="26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Natural Language Processing</a:t>
            </a:r>
            <a:endParaRPr dirty="0"/>
          </a:p>
        </p:txBody>
      </p:sp>
      <p:sp>
        <p:nvSpPr>
          <p:cNvPr id="513" name="Google Shape;513;p27"/>
          <p:cNvSpPr txBox="1">
            <a:spLocks noGrp="1"/>
          </p:cNvSpPr>
          <p:nvPr>
            <p:ph type="subTitle" idx="1"/>
          </p:nvPr>
        </p:nvSpPr>
        <p:spPr>
          <a:xfrm>
            <a:off x="720000" y="3500588"/>
            <a:ext cx="2350500" cy="7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smtClean="0"/>
              <a:t>P.L.N. Sai Teja</a:t>
            </a:r>
          </a:p>
          <a:p>
            <a:pPr marL="0" lvl="0" indent="0" algn="l" rtl="0">
              <a:spcBef>
                <a:spcPts val="0"/>
              </a:spcBef>
              <a:spcAft>
                <a:spcPts val="0"/>
              </a:spcAft>
              <a:buNone/>
            </a:pPr>
            <a:r>
              <a:rPr lang="en" sz="1400" dirty="0" smtClean="0"/>
              <a:t>17241A04M4</a:t>
            </a:r>
            <a:endParaRPr lang="en" sz="1400" dirty="0" smtClean="0"/>
          </a:p>
          <a:p>
            <a:pPr marL="0" lvl="0" indent="0" algn="l" rtl="0">
              <a:spcBef>
                <a:spcPts val="0"/>
              </a:spcBef>
              <a:spcAft>
                <a:spcPts val="0"/>
              </a:spcAft>
              <a:buNone/>
            </a:pPr>
            <a:r>
              <a:rPr lang="en" sz="1400" dirty="0" smtClean="0"/>
              <a:t>ECE-D</a:t>
            </a:r>
            <a:endParaRPr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6217" y="819716"/>
            <a:ext cx="4375265" cy="350290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Parts of Speech Tagging</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1070" y="1233722"/>
            <a:ext cx="5222320" cy="1768144"/>
          </a:xfrm>
          <a:prstGeom prst="rect">
            <a:avLst/>
          </a:prstGeom>
        </p:spPr>
      </p:pic>
      <p:sp>
        <p:nvSpPr>
          <p:cNvPr id="6" name="TextBox 5"/>
          <p:cNvSpPr txBox="1"/>
          <p:nvPr/>
        </p:nvSpPr>
        <p:spPr>
          <a:xfrm>
            <a:off x="2156203" y="3399905"/>
            <a:ext cx="6267797" cy="5232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tx1">
                    <a:lumMod val="50000"/>
                  </a:schemeClr>
                </a:solidFill>
              </a:rPr>
              <a:t>Lookup tables</a:t>
            </a:r>
          </a:p>
          <a:p>
            <a:pPr marL="285750" indent="-285750">
              <a:buFont typeface="Arial" panose="020B0604020202020204" pitchFamily="34" charset="0"/>
              <a:buChar char="•"/>
            </a:pPr>
            <a:r>
              <a:rPr lang="en-US" dirty="0" smtClean="0">
                <a:solidFill>
                  <a:schemeClr val="tx1">
                    <a:lumMod val="50000"/>
                  </a:schemeClr>
                </a:solidFill>
              </a:rPr>
              <a:t>Hidden Markov Models </a:t>
            </a:r>
            <a:endParaRPr lang="en-US" dirty="0">
              <a:solidFill>
                <a:schemeClr val="tx1">
                  <a:lumMod val="50000"/>
                </a:schemeClr>
              </a:solidFill>
            </a:endParaRPr>
          </a:p>
        </p:txBody>
      </p:sp>
    </p:spTree>
    <p:extLst>
      <p:ext uri="{BB962C8B-B14F-4D97-AF65-F5344CB8AC3E}">
        <p14:creationId xmlns:p14="http://schemas.microsoft.com/office/powerpoint/2010/main" val="34104768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Why Lookup tables won’t work in PoS tagging?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291" y="1112700"/>
            <a:ext cx="7647709" cy="3442675"/>
          </a:xfrm>
          <a:prstGeom prst="rect">
            <a:avLst/>
          </a:prstGeom>
        </p:spPr>
      </p:pic>
      <p:sp>
        <p:nvSpPr>
          <p:cNvPr id="5" name="&quot;No&quot; Symbol 4"/>
          <p:cNvSpPr/>
          <p:nvPr/>
        </p:nvSpPr>
        <p:spPr>
          <a:xfrm>
            <a:off x="5187141" y="3798916"/>
            <a:ext cx="407324" cy="332509"/>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488054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Hidden Markov Model Alogorithm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8424" y="1070906"/>
            <a:ext cx="2678339" cy="86971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01" y="2086494"/>
            <a:ext cx="2068823" cy="24339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225" y="2593570"/>
            <a:ext cx="2790501" cy="2220291"/>
          </a:xfrm>
          <a:prstGeom prst="rect">
            <a:avLst/>
          </a:prstGeom>
        </p:spPr>
      </p:pic>
      <p:sp>
        <p:nvSpPr>
          <p:cNvPr id="8" name="TextBox 7"/>
          <p:cNvSpPr txBox="1"/>
          <p:nvPr/>
        </p:nvSpPr>
        <p:spPr>
          <a:xfrm>
            <a:off x="6485649" y="2194561"/>
            <a:ext cx="1938351" cy="307777"/>
          </a:xfrm>
          <a:prstGeom prst="rect">
            <a:avLst/>
          </a:prstGeom>
          <a:noFill/>
        </p:spPr>
        <p:txBody>
          <a:bodyPr wrap="none" rtlCol="0">
            <a:spAutoFit/>
          </a:bodyPr>
          <a:lstStyle/>
          <a:p>
            <a:r>
              <a:rPr lang="en-US" dirty="0" smtClean="0">
                <a:solidFill>
                  <a:schemeClr val="tx1">
                    <a:lumMod val="50000"/>
                  </a:schemeClr>
                </a:solidFill>
              </a:rPr>
              <a:t>Emission Probabilities</a:t>
            </a:r>
            <a:endParaRPr lang="en-US" dirty="0">
              <a:solidFill>
                <a:schemeClr val="tx1">
                  <a:lumMod val="50000"/>
                </a:schemeClr>
              </a:solidFill>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0902" y="2593570"/>
            <a:ext cx="2682195" cy="2220291"/>
          </a:xfrm>
          <a:prstGeom prst="rect">
            <a:avLst/>
          </a:prstGeom>
        </p:spPr>
      </p:pic>
      <p:sp>
        <p:nvSpPr>
          <p:cNvPr id="10" name="TextBox 9"/>
          <p:cNvSpPr txBox="1"/>
          <p:nvPr/>
        </p:nvSpPr>
        <p:spPr>
          <a:xfrm>
            <a:off x="3637861" y="2163754"/>
            <a:ext cx="1996059" cy="307777"/>
          </a:xfrm>
          <a:prstGeom prst="rect">
            <a:avLst/>
          </a:prstGeom>
          <a:noFill/>
        </p:spPr>
        <p:txBody>
          <a:bodyPr wrap="none" rtlCol="0">
            <a:spAutoFit/>
          </a:bodyPr>
          <a:lstStyle/>
          <a:p>
            <a:r>
              <a:rPr lang="en-US" dirty="0" smtClean="0">
                <a:solidFill>
                  <a:schemeClr val="tx1">
                    <a:lumMod val="50000"/>
                  </a:schemeClr>
                </a:solidFill>
              </a:rPr>
              <a:t>Transition Probabilities</a:t>
            </a:r>
            <a:endParaRPr lang="en-US" dirty="0">
              <a:solidFill>
                <a:schemeClr val="tx1">
                  <a:lumMod val="50000"/>
                </a:schemeClr>
              </a:solidFill>
            </a:endParaRPr>
          </a:p>
        </p:txBody>
      </p:sp>
    </p:spTree>
    <p:extLst>
      <p:ext uri="{BB962C8B-B14F-4D97-AF65-F5344CB8AC3E}">
        <p14:creationId xmlns:p14="http://schemas.microsoft.com/office/powerpoint/2010/main" val="159764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954" y="235201"/>
            <a:ext cx="7704000" cy="572700"/>
          </a:xfrm>
        </p:spPr>
        <p:txBody>
          <a:bodyPr/>
          <a:lstStyle/>
          <a:p>
            <a:pPr algn="ctr"/>
            <a:r>
              <a:rPr lang="en-US" dirty="0" smtClean="0"/>
              <a:t>Final HMM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9682" y="807901"/>
            <a:ext cx="6134544" cy="243760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446" y="3305683"/>
            <a:ext cx="4331310" cy="1600323"/>
          </a:xfrm>
          <a:prstGeom prst="rect">
            <a:avLst/>
          </a:prstGeom>
        </p:spPr>
      </p:pic>
    </p:spTree>
    <p:extLst>
      <p:ext uri="{BB962C8B-B14F-4D97-AF65-F5344CB8AC3E}">
        <p14:creationId xmlns:p14="http://schemas.microsoft.com/office/powerpoint/2010/main" val="945346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Stemming and Lemmatization</a:t>
            </a:r>
            <a:endParaRPr lang="en-US" dirty="0"/>
          </a:p>
        </p:txBody>
      </p:sp>
      <p:sp>
        <p:nvSpPr>
          <p:cNvPr id="3" name="Text Placeholder 2"/>
          <p:cNvSpPr>
            <a:spLocks noGrp="1"/>
          </p:cNvSpPr>
          <p:nvPr>
            <p:ph type="body" idx="1"/>
          </p:nvPr>
        </p:nvSpPr>
        <p:spPr/>
        <p:txBody>
          <a:bodyPr/>
          <a:lstStyle/>
          <a:p>
            <a:r>
              <a:rPr lang="en-US" dirty="0"/>
              <a:t>Stemming is basically removing the suffix from a word and reduce it to its root </a:t>
            </a:r>
            <a:r>
              <a:rPr lang="en-US" dirty="0" smtClean="0"/>
              <a:t>word.</a:t>
            </a:r>
          </a:p>
          <a:p>
            <a:r>
              <a:rPr lang="en-US" dirty="0"/>
              <a:t>Lemmatization is similar to stemming but it brings context to the words. So it links words with similar meaning to one word.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762" y="2462126"/>
            <a:ext cx="3800475" cy="1611110"/>
          </a:xfrm>
          <a:prstGeom prst="rect">
            <a:avLst/>
          </a:prstGeom>
        </p:spPr>
      </p:pic>
    </p:spTree>
    <p:extLst>
      <p:ext uri="{BB962C8B-B14F-4D97-AF65-F5344CB8AC3E}">
        <p14:creationId xmlns:p14="http://schemas.microsoft.com/office/powerpoint/2010/main" val="24910112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8"/>
        <p:cNvGrpSpPr/>
        <p:nvPr/>
      </p:nvGrpSpPr>
      <p:grpSpPr>
        <a:xfrm>
          <a:off x="0" y="0"/>
          <a:ext cx="0" cy="0"/>
          <a:chOff x="0" y="0"/>
          <a:chExt cx="0" cy="0"/>
        </a:xfrm>
      </p:grpSpPr>
      <p:sp>
        <p:nvSpPr>
          <p:cNvPr id="929" name="Google Shape;929;p41"/>
          <p:cNvSpPr txBox="1">
            <a:spLocks noGrp="1"/>
          </p:cNvSpPr>
          <p:nvPr>
            <p:ph type="title"/>
          </p:nvPr>
        </p:nvSpPr>
        <p:spPr>
          <a:xfrm>
            <a:off x="3216900" y="1653325"/>
            <a:ext cx="1599000"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03</a:t>
            </a:r>
            <a:endParaRPr dirty="0"/>
          </a:p>
        </p:txBody>
      </p:sp>
      <p:sp>
        <p:nvSpPr>
          <p:cNvPr id="930" name="Google Shape;930;p41"/>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Feature Extraction</a:t>
            </a:r>
            <a:endParaRPr dirty="0"/>
          </a:p>
        </p:txBody>
      </p:sp>
      <p:grpSp>
        <p:nvGrpSpPr>
          <p:cNvPr id="931" name="Google Shape;931;p41"/>
          <p:cNvGrpSpPr/>
          <p:nvPr/>
        </p:nvGrpSpPr>
        <p:grpSpPr>
          <a:xfrm>
            <a:off x="6351340" y="1383010"/>
            <a:ext cx="2301266" cy="2377467"/>
            <a:chOff x="6945936" y="1456203"/>
            <a:chExt cx="2159597" cy="2231107"/>
          </a:xfrm>
        </p:grpSpPr>
        <p:sp>
          <p:nvSpPr>
            <p:cNvPr id="932" name="Google Shape;932;p41"/>
            <p:cNvSpPr/>
            <p:nvPr/>
          </p:nvSpPr>
          <p:spPr>
            <a:xfrm>
              <a:off x="7643769" y="1456203"/>
              <a:ext cx="1461763" cy="1846434"/>
            </a:xfrm>
            <a:custGeom>
              <a:avLst/>
              <a:gdLst/>
              <a:ahLst/>
              <a:cxnLst/>
              <a:rect l="l" t="t" r="r" b="b"/>
              <a:pathLst>
                <a:path w="123957" h="156577" extrusionOk="0">
                  <a:moveTo>
                    <a:pt x="1" y="1"/>
                  </a:moveTo>
                  <a:lnTo>
                    <a:pt x="1" y="16311"/>
                  </a:lnTo>
                  <a:lnTo>
                    <a:pt x="107646" y="16311"/>
                  </a:lnTo>
                  <a:lnTo>
                    <a:pt x="107646" y="156576"/>
                  </a:lnTo>
                  <a:lnTo>
                    <a:pt x="123956" y="156576"/>
                  </a:lnTo>
                  <a:lnTo>
                    <a:pt x="1239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a:off x="7451434" y="1648538"/>
              <a:ext cx="1461763" cy="1846434"/>
            </a:xfrm>
            <a:custGeom>
              <a:avLst/>
              <a:gdLst/>
              <a:ahLst/>
              <a:cxnLst/>
              <a:rect l="l" t="t" r="r" b="b"/>
              <a:pathLst>
                <a:path w="123957" h="156577" extrusionOk="0">
                  <a:moveTo>
                    <a:pt x="1" y="1"/>
                  </a:moveTo>
                  <a:lnTo>
                    <a:pt x="1" y="16311"/>
                  </a:lnTo>
                  <a:lnTo>
                    <a:pt x="81550" y="16311"/>
                  </a:lnTo>
                  <a:lnTo>
                    <a:pt x="107646" y="42407"/>
                  </a:lnTo>
                  <a:lnTo>
                    <a:pt x="107646" y="156576"/>
                  </a:lnTo>
                  <a:lnTo>
                    <a:pt x="123956" y="156576"/>
                  </a:lnTo>
                  <a:lnTo>
                    <a:pt x="123956" y="140266"/>
                  </a:lnTo>
                  <a:lnTo>
                    <a:pt x="123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a:off x="7259100" y="1840875"/>
              <a:ext cx="1487174" cy="1846434"/>
            </a:xfrm>
            <a:custGeom>
              <a:avLst/>
              <a:gdLst/>
              <a:ahLst/>
              <a:cxnLst/>
              <a:rect l="l" t="t" r="r" b="b"/>
              <a:pathLst>
                <a:path w="123957" h="156577" extrusionOk="0">
                  <a:moveTo>
                    <a:pt x="1" y="1"/>
                  </a:moveTo>
                  <a:lnTo>
                    <a:pt x="1" y="156576"/>
                  </a:lnTo>
                  <a:lnTo>
                    <a:pt x="123956" y="156576"/>
                  </a:lnTo>
                  <a:lnTo>
                    <a:pt x="123956" y="27043"/>
                  </a:lnTo>
                  <a:lnTo>
                    <a:pt x="98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a:off x="6945936" y="2917954"/>
              <a:ext cx="769354" cy="769354"/>
            </a:xfrm>
            <a:custGeom>
              <a:avLst/>
              <a:gdLst/>
              <a:ahLst/>
              <a:cxnLst/>
              <a:rect l="l" t="t" r="r" b="b"/>
              <a:pathLst>
                <a:path w="65241" h="65241" extrusionOk="0">
                  <a:moveTo>
                    <a:pt x="26097" y="0"/>
                  </a:moveTo>
                  <a:lnTo>
                    <a:pt x="26097" y="10732"/>
                  </a:lnTo>
                  <a:cubicBezTo>
                    <a:pt x="24596" y="11189"/>
                    <a:pt x="23128" y="11776"/>
                    <a:pt x="21758" y="12526"/>
                  </a:cubicBezTo>
                  <a:lnTo>
                    <a:pt x="21726" y="12526"/>
                  </a:lnTo>
                  <a:lnTo>
                    <a:pt x="14158" y="4926"/>
                  </a:lnTo>
                  <a:lnTo>
                    <a:pt x="4927" y="14157"/>
                  </a:lnTo>
                  <a:lnTo>
                    <a:pt x="12527" y="21758"/>
                  </a:lnTo>
                  <a:cubicBezTo>
                    <a:pt x="11777" y="23128"/>
                    <a:pt x="11190" y="24596"/>
                    <a:pt x="10733" y="26096"/>
                  </a:cubicBezTo>
                  <a:lnTo>
                    <a:pt x="1" y="26096"/>
                  </a:lnTo>
                  <a:lnTo>
                    <a:pt x="1" y="39144"/>
                  </a:lnTo>
                  <a:lnTo>
                    <a:pt x="10733" y="39144"/>
                  </a:lnTo>
                  <a:cubicBezTo>
                    <a:pt x="11190" y="40645"/>
                    <a:pt x="11777" y="42113"/>
                    <a:pt x="12527" y="43483"/>
                  </a:cubicBezTo>
                  <a:lnTo>
                    <a:pt x="12527" y="43515"/>
                  </a:lnTo>
                  <a:lnTo>
                    <a:pt x="4927" y="51083"/>
                  </a:lnTo>
                  <a:lnTo>
                    <a:pt x="14158" y="60315"/>
                  </a:lnTo>
                  <a:lnTo>
                    <a:pt x="21758" y="52714"/>
                  </a:lnTo>
                  <a:cubicBezTo>
                    <a:pt x="23128" y="53464"/>
                    <a:pt x="24596" y="54052"/>
                    <a:pt x="26097" y="54508"/>
                  </a:cubicBezTo>
                  <a:lnTo>
                    <a:pt x="26097" y="65240"/>
                  </a:lnTo>
                  <a:lnTo>
                    <a:pt x="39145" y="65240"/>
                  </a:lnTo>
                  <a:lnTo>
                    <a:pt x="39145" y="54508"/>
                  </a:lnTo>
                  <a:cubicBezTo>
                    <a:pt x="40645" y="54052"/>
                    <a:pt x="42113" y="53464"/>
                    <a:pt x="43483" y="52714"/>
                  </a:cubicBezTo>
                  <a:lnTo>
                    <a:pt x="51084" y="60315"/>
                  </a:lnTo>
                  <a:lnTo>
                    <a:pt x="60315" y="51083"/>
                  </a:lnTo>
                  <a:lnTo>
                    <a:pt x="52715" y="43515"/>
                  </a:lnTo>
                  <a:lnTo>
                    <a:pt x="52715" y="43483"/>
                  </a:lnTo>
                  <a:cubicBezTo>
                    <a:pt x="53465" y="42113"/>
                    <a:pt x="54052" y="40645"/>
                    <a:pt x="54509" y="39144"/>
                  </a:cubicBezTo>
                  <a:lnTo>
                    <a:pt x="65241" y="39144"/>
                  </a:lnTo>
                  <a:lnTo>
                    <a:pt x="65241" y="26096"/>
                  </a:lnTo>
                  <a:lnTo>
                    <a:pt x="54509" y="26096"/>
                  </a:lnTo>
                  <a:cubicBezTo>
                    <a:pt x="54052" y="24596"/>
                    <a:pt x="53465" y="23128"/>
                    <a:pt x="52715" y="21758"/>
                  </a:cubicBezTo>
                  <a:lnTo>
                    <a:pt x="60315" y="14157"/>
                  </a:lnTo>
                  <a:lnTo>
                    <a:pt x="51084" y="4926"/>
                  </a:lnTo>
                  <a:lnTo>
                    <a:pt x="43516" y="12526"/>
                  </a:lnTo>
                  <a:lnTo>
                    <a:pt x="43483" y="12526"/>
                  </a:lnTo>
                  <a:cubicBezTo>
                    <a:pt x="42113" y="11776"/>
                    <a:pt x="40645" y="11189"/>
                    <a:pt x="39145" y="10732"/>
                  </a:cubicBezTo>
                  <a:lnTo>
                    <a:pt x="39145" y="0"/>
                  </a:lnTo>
                  <a:close/>
                </a:path>
              </a:pathLst>
            </a:custGeom>
            <a:solidFill>
              <a:srgbClr val="67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a:off x="7215206" y="3187224"/>
              <a:ext cx="230815" cy="230815"/>
            </a:xfrm>
            <a:custGeom>
              <a:avLst/>
              <a:gdLst/>
              <a:ahLst/>
              <a:cxnLst/>
              <a:rect l="l" t="t" r="r" b="b"/>
              <a:pathLst>
                <a:path w="19573" h="19573" extrusionOk="0">
                  <a:moveTo>
                    <a:pt x="9787" y="0"/>
                  </a:moveTo>
                  <a:cubicBezTo>
                    <a:pt x="4372" y="0"/>
                    <a:pt x="1" y="4371"/>
                    <a:pt x="1" y="9786"/>
                  </a:cubicBezTo>
                  <a:cubicBezTo>
                    <a:pt x="1" y="15201"/>
                    <a:pt x="4372" y="19572"/>
                    <a:pt x="9787" y="19572"/>
                  </a:cubicBezTo>
                  <a:cubicBezTo>
                    <a:pt x="15202" y="19572"/>
                    <a:pt x="19573" y="15201"/>
                    <a:pt x="19573" y="9786"/>
                  </a:cubicBezTo>
                  <a:cubicBezTo>
                    <a:pt x="19573" y="4371"/>
                    <a:pt x="15202" y="0"/>
                    <a:pt x="9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a:off x="7489901" y="1994743"/>
              <a:ext cx="307749" cy="307749"/>
            </a:xfrm>
            <a:custGeom>
              <a:avLst/>
              <a:gdLst/>
              <a:ahLst/>
              <a:cxnLst/>
              <a:rect l="l" t="t" r="r" b="b"/>
              <a:pathLst>
                <a:path w="26097" h="26097" extrusionOk="0">
                  <a:moveTo>
                    <a:pt x="1" y="1"/>
                  </a:moveTo>
                  <a:lnTo>
                    <a:pt x="1" y="26097"/>
                  </a:lnTo>
                  <a:lnTo>
                    <a:pt x="26097" y="26097"/>
                  </a:lnTo>
                  <a:lnTo>
                    <a:pt x="26097" y="1"/>
                  </a:lnTo>
                  <a:close/>
                </a:path>
              </a:pathLst>
            </a:custGeom>
            <a:solidFill>
              <a:srgbClr val="BB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a:off x="7489901" y="2533283"/>
              <a:ext cx="307749" cy="307749"/>
            </a:xfrm>
            <a:custGeom>
              <a:avLst/>
              <a:gdLst/>
              <a:ahLst/>
              <a:cxnLst/>
              <a:rect l="l" t="t" r="r" b="b"/>
              <a:pathLst>
                <a:path w="26097" h="26097" extrusionOk="0">
                  <a:moveTo>
                    <a:pt x="1" y="1"/>
                  </a:moveTo>
                  <a:lnTo>
                    <a:pt x="1" y="26096"/>
                  </a:lnTo>
                  <a:lnTo>
                    <a:pt x="26097" y="26096"/>
                  </a:lnTo>
                  <a:lnTo>
                    <a:pt x="26097" y="1"/>
                  </a:lnTo>
                  <a:close/>
                </a:path>
              </a:pathLst>
            </a:custGeom>
            <a:solidFill>
              <a:srgbClr val="BB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a:off x="8259243" y="3148757"/>
              <a:ext cx="307749" cy="307749"/>
            </a:xfrm>
            <a:custGeom>
              <a:avLst/>
              <a:gdLst/>
              <a:ahLst/>
              <a:cxnLst/>
              <a:rect l="l" t="t" r="r" b="b"/>
              <a:pathLst>
                <a:path w="26097" h="26097" extrusionOk="0">
                  <a:moveTo>
                    <a:pt x="13048" y="0"/>
                  </a:moveTo>
                  <a:cubicBezTo>
                    <a:pt x="5839" y="0"/>
                    <a:pt x="0" y="5839"/>
                    <a:pt x="0" y="13048"/>
                  </a:cubicBezTo>
                  <a:cubicBezTo>
                    <a:pt x="0" y="20257"/>
                    <a:pt x="5839" y="26096"/>
                    <a:pt x="13048" y="26096"/>
                  </a:cubicBezTo>
                  <a:cubicBezTo>
                    <a:pt x="20257" y="26096"/>
                    <a:pt x="26096" y="20257"/>
                    <a:pt x="26096" y="13048"/>
                  </a:cubicBezTo>
                  <a:cubicBezTo>
                    <a:pt x="26096" y="5839"/>
                    <a:pt x="20257" y="0"/>
                    <a:pt x="13048" y="0"/>
                  </a:cubicBezTo>
                  <a:close/>
                </a:path>
              </a:pathLst>
            </a:custGeom>
            <a:solidFill>
              <a:srgbClr val="BB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a:off x="7913039" y="1956275"/>
              <a:ext cx="384683" cy="76946"/>
            </a:xfrm>
            <a:custGeom>
              <a:avLst/>
              <a:gdLst/>
              <a:ahLst/>
              <a:cxnLst/>
              <a:rect l="l" t="t" r="r" b="b"/>
              <a:pathLst>
                <a:path w="32621" h="6525" extrusionOk="0">
                  <a:moveTo>
                    <a:pt x="1" y="1"/>
                  </a:moveTo>
                  <a:lnTo>
                    <a:pt x="1" y="6525"/>
                  </a:lnTo>
                  <a:lnTo>
                    <a:pt x="32620" y="6525"/>
                  </a:lnTo>
                  <a:lnTo>
                    <a:pt x="32620" y="1"/>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1"/>
            <p:cNvSpPr/>
            <p:nvPr/>
          </p:nvSpPr>
          <p:spPr>
            <a:xfrm>
              <a:off x="7913039" y="2110144"/>
              <a:ext cx="384683" cy="76946"/>
            </a:xfrm>
            <a:custGeom>
              <a:avLst/>
              <a:gdLst/>
              <a:ahLst/>
              <a:cxnLst/>
              <a:rect l="l" t="t" r="r" b="b"/>
              <a:pathLst>
                <a:path w="32621" h="6525" extrusionOk="0">
                  <a:moveTo>
                    <a:pt x="1" y="1"/>
                  </a:moveTo>
                  <a:lnTo>
                    <a:pt x="1" y="6525"/>
                  </a:lnTo>
                  <a:lnTo>
                    <a:pt x="32620" y="6525"/>
                  </a:lnTo>
                  <a:lnTo>
                    <a:pt x="32620" y="1"/>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1"/>
            <p:cNvSpPr/>
            <p:nvPr/>
          </p:nvSpPr>
          <p:spPr>
            <a:xfrm>
              <a:off x="7913039" y="2264013"/>
              <a:ext cx="384683" cy="76946"/>
            </a:xfrm>
            <a:custGeom>
              <a:avLst/>
              <a:gdLst/>
              <a:ahLst/>
              <a:cxnLst/>
              <a:rect l="l" t="t" r="r" b="b"/>
              <a:pathLst>
                <a:path w="32621" h="6525" extrusionOk="0">
                  <a:moveTo>
                    <a:pt x="1" y="1"/>
                  </a:moveTo>
                  <a:lnTo>
                    <a:pt x="1" y="6525"/>
                  </a:lnTo>
                  <a:lnTo>
                    <a:pt x="32620" y="6525"/>
                  </a:lnTo>
                  <a:lnTo>
                    <a:pt x="32620" y="1"/>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a:off x="7913039" y="2494815"/>
              <a:ext cx="615486" cy="76946"/>
            </a:xfrm>
            <a:custGeom>
              <a:avLst/>
              <a:gdLst/>
              <a:ahLst/>
              <a:cxnLst/>
              <a:rect l="l" t="t" r="r" b="b"/>
              <a:pathLst>
                <a:path w="52193" h="6525" extrusionOk="0">
                  <a:moveTo>
                    <a:pt x="1" y="1"/>
                  </a:moveTo>
                  <a:lnTo>
                    <a:pt x="1" y="6525"/>
                  </a:lnTo>
                  <a:lnTo>
                    <a:pt x="52192" y="6525"/>
                  </a:lnTo>
                  <a:lnTo>
                    <a:pt x="52192" y="1"/>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a:off x="7913039" y="2648684"/>
              <a:ext cx="615486" cy="76946"/>
            </a:xfrm>
            <a:custGeom>
              <a:avLst/>
              <a:gdLst/>
              <a:ahLst/>
              <a:cxnLst/>
              <a:rect l="l" t="t" r="r" b="b"/>
              <a:pathLst>
                <a:path w="52193" h="6525" extrusionOk="0">
                  <a:moveTo>
                    <a:pt x="1" y="1"/>
                  </a:moveTo>
                  <a:lnTo>
                    <a:pt x="1" y="6525"/>
                  </a:lnTo>
                  <a:lnTo>
                    <a:pt x="52192" y="6525"/>
                  </a:lnTo>
                  <a:lnTo>
                    <a:pt x="52192" y="1"/>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a:off x="7913039" y="2802552"/>
              <a:ext cx="615486" cy="76946"/>
            </a:xfrm>
            <a:custGeom>
              <a:avLst/>
              <a:gdLst/>
              <a:ahLst/>
              <a:cxnLst/>
              <a:rect l="l" t="t" r="r" b="b"/>
              <a:pathLst>
                <a:path w="52193" h="6525" extrusionOk="0">
                  <a:moveTo>
                    <a:pt x="1" y="0"/>
                  </a:moveTo>
                  <a:lnTo>
                    <a:pt x="1" y="6524"/>
                  </a:lnTo>
                  <a:lnTo>
                    <a:pt x="52192" y="6524"/>
                  </a:lnTo>
                  <a:lnTo>
                    <a:pt x="52192" y="0"/>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a:off x="7797638" y="3110290"/>
              <a:ext cx="346216" cy="76946"/>
            </a:xfrm>
            <a:custGeom>
              <a:avLst/>
              <a:gdLst/>
              <a:ahLst/>
              <a:cxnLst/>
              <a:rect l="l" t="t" r="r" b="b"/>
              <a:pathLst>
                <a:path w="29359" h="6525" extrusionOk="0">
                  <a:moveTo>
                    <a:pt x="1" y="0"/>
                  </a:moveTo>
                  <a:lnTo>
                    <a:pt x="1" y="6524"/>
                  </a:lnTo>
                  <a:lnTo>
                    <a:pt x="29359" y="6524"/>
                  </a:lnTo>
                  <a:lnTo>
                    <a:pt x="29359" y="0"/>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a:off x="7797638" y="3264158"/>
              <a:ext cx="346216" cy="76946"/>
            </a:xfrm>
            <a:custGeom>
              <a:avLst/>
              <a:gdLst/>
              <a:ahLst/>
              <a:cxnLst/>
              <a:rect l="l" t="t" r="r" b="b"/>
              <a:pathLst>
                <a:path w="29359" h="6525" extrusionOk="0">
                  <a:moveTo>
                    <a:pt x="1" y="0"/>
                  </a:moveTo>
                  <a:lnTo>
                    <a:pt x="1" y="6524"/>
                  </a:lnTo>
                  <a:lnTo>
                    <a:pt x="29359" y="6524"/>
                  </a:lnTo>
                  <a:lnTo>
                    <a:pt x="29359" y="0"/>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a:off x="7797638" y="3418027"/>
              <a:ext cx="346216" cy="76946"/>
            </a:xfrm>
            <a:custGeom>
              <a:avLst/>
              <a:gdLst/>
              <a:ahLst/>
              <a:cxnLst/>
              <a:rect l="l" t="t" r="r" b="b"/>
              <a:pathLst>
                <a:path w="29359" h="6525" extrusionOk="0">
                  <a:moveTo>
                    <a:pt x="1" y="0"/>
                  </a:moveTo>
                  <a:lnTo>
                    <a:pt x="1" y="6524"/>
                  </a:lnTo>
                  <a:lnTo>
                    <a:pt x="29359" y="6524"/>
                  </a:lnTo>
                  <a:lnTo>
                    <a:pt x="29359" y="0"/>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1"/>
            <p:cNvSpPr/>
            <p:nvPr/>
          </p:nvSpPr>
          <p:spPr>
            <a:xfrm>
              <a:off x="8413100" y="1828800"/>
              <a:ext cx="333193" cy="319819"/>
            </a:xfrm>
            <a:custGeom>
              <a:avLst/>
              <a:gdLst/>
              <a:ahLst/>
              <a:cxnLst/>
              <a:rect l="l" t="t" r="r" b="b"/>
              <a:pathLst>
                <a:path w="26097" h="26097" extrusionOk="0">
                  <a:moveTo>
                    <a:pt x="0" y="1"/>
                  </a:moveTo>
                  <a:lnTo>
                    <a:pt x="0" y="26097"/>
                  </a:lnTo>
                  <a:lnTo>
                    <a:pt x="26096" y="26097"/>
                  </a:lnTo>
                  <a:lnTo>
                    <a:pt x="0" y="1"/>
                  </a:lnTo>
                  <a:close/>
                </a:path>
              </a:pathLst>
            </a:custGeom>
            <a:solidFill>
              <a:srgbClr val="BBBFFF"/>
            </a:solidFill>
            <a:ln w="9525" cap="flat" cmpd="sng">
              <a:solidFill>
                <a:srgbClr val="BBB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Bag of words Model</a:t>
            </a:r>
            <a:endParaRPr lang="en-US" dirty="0"/>
          </a:p>
        </p:txBody>
      </p:sp>
      <p:sp>
        <p:nvSpPr>
          <p:cNvPr id="3" name="Text Placeholder 2"/>
          <p:cNvSpPr>
            <a:spLocks noGrp="1"/>
          </p:cNvSpPr>
          <p:nvPr>
            <p:ph type="body" idx="1"/>
          </p:nvPr>
        </p:nvSpPr>
        <p:spPr/>
        <p:txBody>
          <a:bodyPr/>
          <a:lstStyle/>
          <a:p>
            <a:r>
              <a:rPr lang="en-US" dirty="0" smtClean="0"/>
              <a:t>After Text Processing  we get a bunch of words in each document . We consider these as a bag of words.</a:t>
            </a:r>
          </a:p>
          <a:p>
            <a:r>
              <a:rPr lang="en-US" dirty="0" smtClean="0"/>
              <a:t>So document has a bag of words. Now we will take only unique words and represent them as colums and each document as a row to form Document-Term matrix</a:t>
            </a:r>
          </a:p>
          <a:p>
            <a:r>
              <a:rPr lang="en-US" dirty="0" smtClean="0"/>
              <a:t>The main drawback size of document increases this model will not work.</a:t>
            </a:r>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439" y="2020622"/>
            <a:ext cx="3756453" cy="2179960"/>
          </a:xfrm>
          <a:prstGeom prst="rect">
            <a:avLst/>
          </a:prstGeom>
        </p:spPr>
      </p:pic>
    </p:spTree>
    <p:extLst>
      <p:ext uri="{BB962C8B-B14F-4D97-AF65-F5344CB8AC3E}">
        <p14:creationId xmlns:p14="http://schemas.microsoft.com/office/powerpoint/2010/main" val="36956836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461" y="859692"/>
            <a:ext cx="8072199" cy="3227409"/>
          </a:xfrm>
          <a:prstGeom prst="rect">
            <a:avLst/>
          </a:prstGeom>
        </p:spPr>
      </p:pic>
    </p:spTree>
    <p:extLst>
      <p:ext uri="{BB962C8B-B14F-4D97-AF65-F5344CB8AC3E}">
        <p14:creationId xmlns:p14="http://schemas.microsoft.com/office/powerpoint/2010/main" val="460869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Word Embeddings</a:t>
            </a:r>
            <a:endParaRPr lang="en-US" dirty="0"/>
          </a:p>
        </p:txBody>
      </p:sp>
      <p:sp>
        <p:nvSpPr>
          <p:cNvPr id="3" name="Text Placeholder 2"/>
          <p:cNvSpPr>
            <a:spLocks noGrp="1"/>
          </p:cNvSpPr>
          <p:nvPr>
            <p:ph type="body" idx="1"/>
          </p:nvPr>
        </p:nvSpPr>
        <p:spPr>
          <a:xfrm>
            <a:off x="720000" y="1112700"/>
            <a:ext cx="7890600" cy="3143400"/>
          </a:xfrm>
        </p:spPr>
        <p:txBody>
          <a:bodyPr/>
          <a:lstStyle/>
          <a:p>
            <a:r>
              <a:rPr lang="en-US" dirty="0" smtClean="0"/>
              <a:t>It’s main aim is to represent words in vector form without losing contextual information.</a:t>
            </a:r>
          </a:p>
          <a:p>
            <a:r>
              <a:rPr lang="en-US" dirty="0"/>
              <a:t>It allows words with similar meaning to have a similar representation. They can also approximate </a:t>
            </a:r>
            <a:r>
              <a:rPr lang="en-US" dirty="0" smtClean="0"/>
              <a:t>meaning.</a:t>
            </a:r>
            <a:endParaRPr lang="en-US" dirty="0"/>
          </a:p>
          <a:p>
            <a:pPr fontAlgn="base"/>
            <a:r>
              <a:rPr lang="en-US" dirty="0"/>
              <a:t>To use a word to predict the words around it</a:t>
            </a:r>
          </a:p>
          <a:p>
            <a:pPr fontAlgn="base"/>
            <a:r>
              <a:rPr lang="en-US" dirty="0"/>
              <a:t>Inter word semantics must be </a:t>
            </a:r>
            <a:r>
              <a:rPr lang="en-US" dirty="0" smtClean="0"/>
              <a:t>captured</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4638" y="2357673"/>
            <a:ext cx="2679362" cy="22288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5282" y="2357673"/>
            <a:ext cx="2502756" cy="2228850"/>
          </a:xfrm>
          <a:prstGeom prst="rect">
            <a:avLst/>
          </a:prstGeom>
        </p:spPr>
      </p:pic>
    </p:spTree>
    <p:extLst>
      <p:ext uri="{BB962C8B-B14F-4D97-AF65-F5344CB8AC3E}">
        <p14:creationId xmlns:p14="http://schemas.microsoft.com/office/powerpoint/2010/main" val="30406759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Word2VEC – SkipGram Model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154" y="1172307"/>
            <a:ext cx="5134708" cy="97019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2525" y="2202113"/>
            <a:ext cx="4345680" cy="2728790"/>
          </a:xfrm>
          <a:prstGeom prst="rect">
            <a:avLst/>
          </a:prstGeom>
        </p:spPr>
      </p:pic>
      <p:sp>
        <p:nvSpPr>
          <p:cNvPr id="11" name="Down Arrow 10"/>
          <p:cNvSpPr/>
          <p:nvPr/>
        </p:nvSpPr>
        <p:spPr>
          <a:xfrm>
            <a:off x="4970585" y="2360246"/>
            <a:ext cx="125046" cy="2422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8131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07"/>
        <p:cNvGrpSpPr/>
        <p:nvPr/>
      </p:nvGrpSpPr>
      <p:grpSpPr>
        <a:xfrm>
          <a:off x="0" y="0"/>
          <a:ext cx="0" cy="0"/>
          <a:chOff x="0" y="0"/>
          <a:chExt cx="0" cy="0"/>
        </a:xfrm>
      </p:grpSpPr>
      <p:sp>
        <p:nvSpPr>
          <p:cNvPr id="708" name="Google Shape;708;p29"/>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709" name="Google Shape;709;p29"/>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Intro to NLP</a:t>
            </a:r>
            <a:endParaRPr dirty="0"/>
          </a:p>
        </p:txBody>
      </p:sp>
      <p:sp>
        <p:nvSpPr>
          <p:cNvPr id="710" name="Google Shape;710;p29"/>
          <p:cNvSpPr txBox="1">
            <a:spLocks noGrp="1"/>
          </p:cNvSpPr>
          <p:nvPr>
            <p:ph type="title" idx="2"/>
          </p:nvPr>
        </p:nvSpPr>
        <p:spPr>
          <a:xfrm>
            <a:off x="1329200" y="1318325"/>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12" name="Google Shape;712;p29"/>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Text Processing</a:t>
            </a:r>
            <a:endParaRPr dirty="0"/>
          </a:p>
        </p:txBody>
      </p:sp>
      <p:sp>
        <p:nvSpPr>
          <p:cNvPr id="713" name="Google Shape;713;p29"/>
          <p:cNvSpPr txBox="1">
            <a:spLocks noGrp="1"/>
          </p:cNvSpPr>
          <p:nvPr>
            <p:ph type="title" idx="5"/>
          </p:nvPr>
        </p:nvSpPr>
        <p:spPr>
          <a:xfrm>
            <a:off x="4023025" y="1318325"/>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15" name="Google Shape;715;p29"/>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Feature Extraction</a:t>
            </a:r>
            <a:endParaRPr dirty="0"/>
          </a:p>
        </p:txBody>
      </p:sp>
      <p:sp>
        <p:nvSpPr>
          <p:cNvPr id="716" name="Google Shape;716;p29"/>
          <p:cNvSpPr txBox="1">
            <a:spLocks noGrp="1"/>
          </p:cNvSpPr>
          <p:nvPr>
            <p:ph type="title" idx="8"/>
          </p:nvPr>
        </p:nvSpPr>
        <p:spPr>
          <a:xfrm>
            <a:off x="6716550" y="1318325"/>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718" name="Google Shape;718;p29"/>
          <p:cNvSpPr txBox="1">
            <a:spLocks noGrp="1"/>
          </p:cNvSpPr>
          <p:nvPr>
            <p:ph type="subTitle" idx="13"/>
          </p:nvPr>
        </p:nvSpPr>
        <p:spPr>
          <a:xfrm>
            <a:off x="719600" y="3395477"/>
            <a:ext cx="23172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Neural Networks</a:t>
            </a:r>
            <a:endParaRPr dirty="0"/>
          </a:p>
        </p:txBody>
      </p:sp>
      <p:sp>
        <p:nvSpPr>
          <p:cNvPr id="719" name="Google Shape;719;p29"/>
          <p:cNvSpPr txBox="1">
            <a:spLocks noGrp="1"/>
          </p:cNvSpPr>
          <p:nvPr>
            <p:ph type="title" idx="14"/>
          </p:nvPr>
        </p:nvSpPr>
        <p:spPr>
          <a:xfrm>
            <a:off x="1329200" y="2943186"/>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721" name="Google Shape;721;p29"/>
          <p:cNvSpPr txBox="1">
            <a:spLocks noGrp="1"/>
          </p:cNvSpPr>
          <p:nvPr>
            <p:ph type="subTitle" idx="16"/>
          </p:nvPr>
        </p:nvSpPr>
        <p:spPr>
          <a:xfrm>
            <a:off x="3413350" y="3497076"/>
            <a:ext cx="2317200" cy="4143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Recurrent Neural Networks and Attention Model</a:t>
            </a:r>
            <a:endParaRPr dirty="0"/>
          </a:p>
        </p:txBody>
      </p:sp>
      <p:sp>
        <p:nvSpPr>
          <p:cNvPr id="722" name="Google Shape;722;p29"/>
          <p:cNvSpPr txBox="1">
            <a:spLocks noGrp="1"/>
          </p:cNvSpPr>
          <p:nvPr>
            <p:ph type="title" idx="17"/>
          </p:nvPr>
        </p:nvSpPr>
        <p:spPr>
          <a:xfrm>
            <a:off x="4023025" y="2943186"/>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724" name="Google Shape;724;p29"/>
          <p:cNvSpPr txBox="1">
            <a:spLocks noGrp="1"/>
          </p:cNvSpPr>
          <p:nvPr>
            <p:ph type="subTitle" idx="19"/>
          </p:nvPr>
        </p:nvSpPr>
        <p:spPr>
          <a:xfrm>
            <a:off x="6107050" y="3395475"/>
            <a:ext cx="23169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Applications</a:t>
            </a:r>
            <a:endParaRPr dirty="0"/>
          </a:p>
        </p:txBody>
      </p:sp>
      <p:sp>
        <p:nvSpPr>
          <p:cNvPr id="725" name="Google Shape;725;p29"/>
          <p:cNvSpPr txBox="1">
            <a:spLocks noGrp="1"/>
          </p:cNvSpPr>
          <p:nvPr>
            <p:ph type="title" idx="20"/>
          </p:nvPr>
        </p:nvSpPr>
        <p:spPr>
          <a:xfrm>
            <a:off x="6716550" y="2943186"/>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T-SNE </a:t>
            </a:r>
            <a:r>
              <a:rPr lang="en-US" dirty="0" smtClean="0"/>
              <a:t>VISUALIZATION</a:t>
            </a:r>
            <a:endParaRPr lang="en-US" dirty="0"/>
          </a:p>
        </p:txBody>
      </p:sp>
      <p:pic>
        <p:nvPicPr>
          <p:cNvPr id="6" name="A.I. Experiments_ Visualizing High-Dimensional Space (online-video-cutter.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77108" y="1316375"/>
            <a:ext cx="5955940" cy="3350216"/>
          </a:xfrm>
          <a:prstGeom prst="rect">
            <a:avLst/>
          </a:prstGeom>
        </p:spPr>
      </p:pic>
    </p:spTree>
    <p:extLst>
      <p:ext uri="{BB962C8B-B14F-4D97-AF65-F5344CB8AC3E}">
        <p14:creationId xmlns:p14="http://schemas.microsoft.com/office/powerpoint/2010/main" val="324010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181"/>
        <p:cNvGrpSpPr/>
        <p:nvPr/>
      </p:nvGrpSpPr>
      <p:grpSpPr>
        <a:xfrm>
          <a:off x="0" y="0"/>
          <a:ext cx="0" cy="0"/>
          <a:chOff x="0" y="0"/>
          <a:chExt cx="0" cy="0"/>
        </a:xfrm>
      </p:grpSpPr>
      <p:sp>
        <p:nvSpPr>
          <p:cNvPr id="1182" name="Google Shape;1182;p48"/>
          <p:cNvSpPr txBox="1">
            <a:spLocks noGrp="1"/>
          </p:cNvSpPr>
          <p:nvPr>
            <p:ph type="title"/>
          </p:nvPr>
        </p:nvSpPr>
        <p:spPr>
          <a:xfrm>
            <a:off x="3216900" y="1653325"/>
            <a:ext cx="1599000"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accent3"/>
                </a:solidFill>
              </a:rPr>
              <a:t>04</a:t>
            </a:r>
            <a:endParaRPr dirty="0">
              <a:solidFill>
                <a:schemeClr val="accent3"/>
              </a:solidFill>
            </a:endParaRPr>
          </a:p>
        </p:txBody>
      </p:sp>
      <p:sp>
        <p:nvSpPr>
          <p:cNvPr id="1183" name="Google Shape;1183;p48"/>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smtClean="0">
                <a:solidFill>
                  <a:schemeClr val="accent3"/>
                </a:solidFill>
              </a:rPr>
              <a:t>Neural Networks</a:t>
            </a:r>
            <a:endParaRPr dirty="0">
              <a:solidFill>
                <a:schemeClr val="accent3"/>
              </a:solidFill>
            </a:endParaRPr>
          </a:p>
        </p:txBody>
      </p:sp>
      <p:grpSp>
        <p:nvGrpSpPr>
          <p:cNvPr id="1184" name="Google Shape;1184;p48"/>
          <p:cNvGrpSpPr/>
          <p:nvPr/>
        </p:nvGrpSpPr>
        <p:grpSpPr>
          <a:xfrm>
            <a:off x="6275293" y="1383097"/>
            <a:ext cx="2377303" cy="2377303"/>
            <a:chOff x="5612559" y="834972"/>
            <a:chExt cx="3473558" cy="3473558"/>
          </a:xfrm>
        </p:grpSpPr>
        <p:sp>
          <p:nvSpPr>
            <p:cNvPr id="1185" name="Google Shape;1185;p48"/>
            <p:cNvSpPr/>
            <p:nvPr/>
          </p:nvSpPr>
          <p:spPr>
            <a:xfrm>
              <a:off x="5612559" y="3034881"/>
              <a:ext cx="2894635" cy="1273649"/>
            </a:xfrm>
            <a:custGeom>
              <a:avLst/>
              <a:gdLst/>
              <a:ahLst/>
              <a:cxnLst/>
              <a:rect l="l" t="t" r="r" b="b"/>
              <a:pathLst>
                <a:path w="163101" h="71765" extrusionOk="0">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8"/>
            <p:cNvSpPr/>
            <p:nvPr/>
          </p:nvSpPr>
          <p:spPr>
            <a:xfrm>
              <a:off x="5612559" y="2571742"/>
              <a:ext cx="2663066" cy="463157"/>
            </a:xfrm>
            <a:custGeom>
              <a:avLst/>
              <a:gdLst/>
              <a:ahLst/>
              <a:cxnLst/>
              <a:rect l="l" t="t" r="r" b="b"/>
              <a:pathLst>
                <a:path w="150053" h="26097" extrusionOk="0">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6075698" y="1413895"/>
              <a:ext cx="2663066" cy="2894635"/>
            </a:xfrm>
            <a:custGeom>
              <a:avLst/>
              <a:gdLst/>
              <a:ahLst/>
              <a:cxnLst/>
              <a:rect l="l" t="t" r="r" b="b"/>
              <a:pathLst>
                <a:path w="150053" h="163101" extrusionOk="0">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8"/>
            <p:cNvSpPr/>
            <p:nvPr/>
          </p:nvSpPr>
          <p:spPr>
            <a:xfrm>
              <a:off x="6075698" y="1066541"/>
              <a:ext cx="1796420" cy="463157"/>
            </a:xfrm>
            <a:custGeom>
              <a:avLst/>
              <a:gdLst/>
              <a:ahLst/>
              <a:cxnLst/>
              <a:rect l="l" t="t" r="r" b="b"/>
              <a:pathLst>
                <a:path w="101221" h="26097" extrusionOk="0">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8"/>
            <p:cNvSpPr/>
            <p:nvPr/>
          </p:nvSpPr>
          <p:spPr>
            <a:xfrm>
              <a:off x="8044038" y="1182326"/>
              <a:ext cx="694726" cy="694726"/>
            </a:xfrm>
            <a:custGeom>
              <a:avLst/>
              <a:gdLst/>
              <a:ahLst/>
              <a:cxnLst/>
              <a:rect l="l" t="t" r="r" b="b"/>
              <a:pathLst>
                <a:path w="39145" h="39145" extrusionOk="0">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7696684" y="834972"/>
              <a:ext cx="1389434" cy="1389434"/>
            </a:xfrm>
            <a:custGeom>
              <a:avLst/>
              <a:gdLst/>
              <a:ahLst/>
              <a:cxnLst/>
              <a:rect l="l" t="t" r="r" b="b"/>
              <a:pathLst>
                <a:path w="78289" h="78289" extrusionOk="0">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8"/>
            <p:cNvSpPr/>
            <p:nvPr/>
          </p:nvSpPr>
          <p:spPr>
            <a:xfrm>
              <a:off x="624937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8"/>
            <p:cNvSpPr/>
            <p:nvPr/>
          </p:nvSpPr>
          <p:spPr>
            <a:xfrm>
              <a:off x="6712514"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648094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7986146" y="1124433"/>
              <a:ext cx="810511" cy="810511"/>
            </a:xfrm>
            <a:custGeom>
              <a:avLst/>
              <a:gdLst/>
              <a:ahLst/>
              <a:cxnLst/>
              <a:rect l="l" t="t" r="r" b="b"/>
              <a:pathLst>
                <a:path w="45669" h="45669" extrusionOk="0">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solidFill>
              <a:srgbClr val="26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6249375"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8"/>
            <p:cNvSpPr/>
            <p:nvPr/>
          </p:nvSpPr>
          <p:spPr>
            <a:xfrm>
              <a:off x="6017806"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8"/>
            <p:cNvSpPr/>
            <p:nvPr/>
          </p:nvSpPr>
          <p:spPr>
            <a:xfrm>
              <a:off x="5786237"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p:cNvSpPr/>
            <p:nvPr/>
          </p:nvSpPr>
          <p:spPr>
            <a:xfrm>
              <a:off x="6210597" y="1714946"/>
              <a:ext cx="362990" cy="439996"/>
            </a:xfrm>
            <a:custGeom>
              <a:avLst/>
              <a:gdLst/>
              <a:ahLst/>
              <a:cxnLst/>
              <a:rect l="l" t="t" r="r" b="b"/>
              <a:pathLst>
                <a:path w="20453" h="24792" extrusionOk="0">
                  <a:moveTo>
                    <a:pt x="16539" y="0"/>
                  </a:moveTo>
                  <a:lnTo>
                    <a:pt x="0" y="12396"/>
                  </a:lnTo>
                  <a:lnTo>
                    <a:pt x="16539" y="24791"/>
                  </a:lnTo>
                  <a:lnTo>
                    <a:pt x="20453" y="19572"/>
                  </a:lnTo>
                  <a:lnTo>
                    <a:pt x="10895" y="12396"/>
                  </a:lnTo>
                  <a:lnTo>
                    <a:pt x="20453" y="5219"/>
                  </a:lnTo>
                  <a:lnTo>
                    <a:pt x="16539"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7719844" y="2178085"/>
              <a:ext cx="362990" cy="439996"/>
            </a:xfrm>
            <a:custGeom>
              <a:avLst/>
              <a:gdLst/>
              <a:ahLst/>
              <a:cxnLst/>
              <a:rect l="l" t="t" r="r" b="b"/>
              <a:pathLst>
                <a:path w="20453" h="24792" extrusionOk="0">
                  <a:moveTo>
                    <a:pt x="3915" y="0"/>
                  </a:moveTo>
                  <a:lnTo>
                    <a:pt x="0" y="5219"/>
                  </a:lnTo>
                  <a:lnTo>
                    <a:pt x="9558" y="12396"/>
                  </a:lnTo>
                  <a:lnTo>
                    <a:pt x="0" y="19572"/>
                  </a:lnTo>
                  <a:lnTo>
                    <a:pt x="3915" y="24791"/>
                  </a:lnTo>
                  <a:lnTo>
                    <a:pt x="20453" y="12396"/>
                  </a:lnTo>
                  <a:lnTo>
                    <a:pt x="3915"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8"/>
            <p:cNvSpPr/>
            <p:nvPr/>
          </p:nvSpPr>
          <p:spPr>
            <a:xfrm>
              <a:off x="6712514" y="1703357"/>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8"/>
            <p:cNvSpPr/>
            <p:nvPr/>
          </p:nvSpPr>
          <p:spPr>
            <a:xfrm>
              <a:off x="6712514" y="193492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p:cNvSpPr/>
            <p:nvPr/>
          </p:nvSpPr>
          <p:spPr>
            <a:xfrm>
              <a:off x="6712514" y="216649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8"/>
            <p:cNvSpPr/>
            <p:nvPr/>
          </p:nvSpPr>
          <p:spPr>
            <a:xfrm>
              <a:off x="6712514" y="2398065"/>
              <a:ext cx="578941" cy="115802"/>
            </a:xfrm>
            <a:custGeom>
              <a:avLst/>
              <a:gdLst/>
              <a:ahLst/>
              <a:cxnLst/>
              <a:rect l="l" t="t" r="r" b="b"/>
              <a:pathLst>
                <a:path w="32621" h="6525" extrusionOk="0">
                  <a:moveTo>
                    <a:pt x="1" y="1"/>
                  </a:moveTo>
                  <a:lnTo>
                    <a:pt x="1" y="6525"/>
                  </a:lnTo>
                  <a:lnTo>
                    <a:pt x="32621" y="6525"/>
                  </a:lnTo>
                  <a:lnTo>
                    <a:pt x="32621"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8"/>
            <p:cNvSpPr/>
            <p:nvPr/>
          </p:nvSpPr>
          <p:spPr>
            <a:xfrm>
              <a:off x="7407222" y="2398065"/>
              <a:ext cx="115802" cy="115802"/>
            </a:xfrm>
            <a:custGeom>
              <a:avLst/>
              <a:gdLst/>
              <a:ahLst/>
              <a:cxnLst/>
              <a:rect l="l" t="t" r="r" b="b"/>
              <a:pathLst>
                <a:path w="6525" h="6525" extrusionOk="0">
                  <a:moveTo>
                    <a:pt x="1" y="1"/>
                  </a:moveTo>
                  <a:lnTo>
                    <a:pt x="1" y="6525"/>
                  </a:lnTo>
                  <a:lnTo>
                    <a:pt x="6525" y="6525"/>
                  </a:lnTo>
                  <a:lnTo>
                    <a:pt x="6525"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p:cNvSpPr/>
            <p:nvPr/>
          </p:nvSpPr>
          <p:spPr>
            <a:xfrm>
              <a:off x="7138596" y="3337653"/>
              <a:ext cx="474746" cy="668087"/>
            </a:xfrm>
            <a:custGeom>
              <a:avLst/>
              <a:gdLst/>
              <a:ahLst/>
              <a:cxnLst/>
              <a:rect l="l" t="t" r="r" b="b"/>
              <a:pathLst>
                <a:path w="26750" h="37644" extrusionOk="0">
                  <a:moveTo>
                    <a:pt x="4176" y="1"/>
                  </a:moveTo>
                  <a:lnTo>
                    <a:pt x="1" y="5024"/>
                  </a:lnTo>
                  <a:lnTo>
                    <a:pt x="16572" y="18822"/>
                  </a:lnTo>
                  <a:lnTo>
                    <a:pt x="1" y="32621"/>
                  </a:lnTo>
                  <a:lnTo>
                    <a:pt x="4176" y="37644"/>
                  </a:lnTo>
                  <a:lnTo>
                    <a:pt x="26749" y="18822"/>
                  </a:lnTo>
                  <a:lnTo>
                    <a:pt x="417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6274861" y="3337653"/>
              <a:ext cx="474728" cy="668087"/>
            </a:xfrm>
            <a:custGeom>
              <a:avLst/>
              <a:gdLst/>
              <a:ahLst/>
              <a:cxnLst/>
              <a:rect l="l" t="t" r="r" b="b"/>
              <a:pathLst>
                <a:path w="26749" h="37644" extrusionOk="0">
                  <a:moveTo>
                    <a:pt x="22573" y="1"/>
                  </a:moveTo>
                  <a:lnTo>
                    <a:pt x="0" y="18822"/>
                  </a:lnTo>
                  <a:lnTo>
                    <a:pt x="22573" y="37644"/>
                  </a:lnTo>
                  <a:lnTo>
                    <a:pt x="26748" y="32621"/>
                  </a:lnTo>
                  <a:lnTo>
                    <a:pt x="10177" y="18822"/>
                  </a:lnTo>
                  <a:lnTo>
                    <a:pt x="26748" y="5024"/>
                  </a:lnTo>
                  <a:lnTo>
                    <a:pt x="22573"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8"/>
            <p:cNvSpPr/>
            <p:nvPr/>
          </p:nvSpPr>
          <p:spPr>
            <a:xfrm>
              <a:off x="6771560" y="3194662"/>
              <a:ext cx="343325" cy="954088"/>
            </a:xfrm>
            <a:custGeom>
              <a:avLst/>
              <a:gdLst/>
              <a:ahLst/>
              <a:cxnLst/>
              <a:rect l="l" t="t" r="r" b="b"/>
              <a:pathLst>
                <a:path w="19345" h="53759" extrusionOk="0">
                  <a:moveTo>
                    <a:pt x="13016" y="1"/>
                  </a:moveTo>
                  <a:lnTo>
                    <a:pt x="1" y="52160"/>
                  </a:lnTo>
                  <a:lnTo>
                    <a:pt x="6329" y="53758"/>
                  </a:lnTo>
                  <a:lnTo>
                    <a:pt x="19345" y="1566"/>
                  </a:lnTo>
                  <a:lnTo>
                    <a:pt x="1301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8"/>
            <p:cNvSpPr/>
            <p:nvPr/>
          </p:nvSpPr>
          <p:spPr>
            <a:xfrm>
              <a:off x="5786237" y="367169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5786237" y="3208558"/>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5786237" y="344012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7986146"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7986146"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8"/>
            <p:cNvSpPr/>
            <p:nvPr/>
          </p:nvSpPr>
          <p:spPr>
            <a:xfrm>
              <a:off x="7986146"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8"/>
            <p:cNvSpPr/>
            <p:nvPr/>
          </p:nvSpPr>
          <p:spPr>
            <a:xfrm>
              <a:off x="8449284"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8449284"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8"/>
            <p:cNvSpPr/>
            <p:nvPr/>
          </p:nvSpPr>
          <p:spPr>
            <a:xfrm>
              <a:off x="8449284"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Neural Networks?</a:t>
            </a:r>
            <a:endParaRPr lang="en-US" dirty="0"/>
          </a:p>
        </p:txBody>
      </p:sp>
      <p:sp>
        <p:nvSpPr>
          <p:cNvPr id="3" name="Text Placeholder 2"/>
          <p:cNvSpPr>
            <a:spLocks noGrp="1"/>
          </p:cNvSpPr>
          <p:nvPr>
            <p:ph type="body" idx="1"/>
          </p:nvPr>
        </p:nvSpPr>
        <p:spPr/>
        <p:txBody>
          <a:bodyPr/>
          <a:lstStyle/>
          <a:p>
            <a:pPr fontAlgn="base"/>
            <a:r>
              <a:rPr lang="en-US" dirty="0" smtClean="0"/>
              <a:t>Neural </a:t>
            </a:r>
            <a:r>
              <a:rPr lang="en-US" dirty="0"/>
              <a:t>networks </a:t>
            </a:r>
            <a:r>
              <a:rPr lang="en-US" dirty="0" smtClean="0"/>
              <a:t> </a:t>
            </a:r>
            <a:r>
              <a:rPr lang="en-US" dirty="0"/>
              <a:t>are comprised of a node layers, containing an input layer, one or more hidden layers, and an output layer. Each node, or artificial neuron, connects to another and has an associated weight and threshold. If the output of any individual node is above the specified threshold value, that node is activated, sending data to the next layer of the network. Otherwise, no data is passed along to the next layer of the network</a:t>
            </a:r>
            <a:r>
              <a:rPr lang="en-US" dirty="0" smtClean="0"/>
              <a:t>.</a:t>
            </a:r>
            <a:r>
              <a:rPr lang="en-US" dirty="0"/>
              <a:t/>
            </a:r>
            <a:br>
              <a:rPr lang="en-US" dirty="0"/>
            </a:b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78" t="12069"/>
          <a:stretch/>
        </p:blipFill>
        <p:spPr>
          <a:xfrm>
            <a:off x="2020402" y="2188307"/>
            <a:ext cx="3593889" cy="2227812"/>
          </a:xfrm>
          <a:prstGeom prst="rect">
            <a:avLst/>
          </a:prstGeom>
        </p:spPr>
      </p:pic>
    </p:spTree>
    <p:extLst>
      <p:ext uri="{BB962C8B-B14F-4D97-AF65-F5344CB8AC3E}">
        <p14:creationId xmlns:p14="http://schemas.microsoft.com/office/powerpoint/2010/main" val="37027292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of Neural Networls</a:t>
            </a:r>
            <a:endParaRPr lang="en-US" dirty="0"/>
          </a:p>
        </p:txBody>
      </p:sp>
      <p:sp>
        <p:nvSpPr>
          <p:cNvPr id="3" name="Text Placeholder 2"/>
          <p:cNvSpPr>
            <a:spLocks noGrp="1"/>
          </p:cNvSpPr>
          <p:nvPr>
            <p:ph type="body" idx="1"/>
          </p:nvPr>
        </p:nvSpPr>
        <p:spPr/>
        <p:txBody>
          <a:bodyPr/>
          <a:lstStyle/>
          <a:p>
            <a:r>
              <a:rPr lang="en-US" dirty="0" smtClean="0"/>
              <a:t>The goal of Neural Networks is to find the accurate set of weights which accurately predict the output.</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797"/>
          <a:stretch/>
        </p:blipFill>
        <p:spPr>
          <a:xfrm>
            <a:off x="1920085" y="1546275"/>
            <a:ext cx="5490429" cy="2588064"/>
          </a:xfrm>
          <a:prstGeom prst="rect">
            <a:avLst/>
          </a:prstGeom>
        </p:spPr>
      </p:pic>
    </p:spTree>
    <p:extLst>
      <p:ext uri="{BB962C8B-B14F-4D97-AF65-F5344CB8AC3E}">
        <p14:creationId xmlns:p14="http://schemas.microsoft.com/office/powerpoint/2010/main" val="4812808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 Forwading in Neural Networks</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6700" y="1406770"/>
            <a:ext cx="2926911" cy="1473199"/>
          </a:xfrm>
          <a:prstGeom prst="rect">
            <a:avLst/>
          </a:prstGeom>
        </p:spPr>
      </p:pic>
      <p:pic>
        <p:nvPicPr>
          <p:cNvPr id="5" name="05 RNN FFNN Reminder B V6 Final">
            <a:hlinkClick r:id="" action="ppaction://media"/>
          </p:cNvPr>
          <p:cNvPicPr>
            <a:picLocks noChangeAspect="1"/>
          </p:cNvPicPr>
          <p:nvPr>
            <a:videoFile r:link="rId1"/>
            <p:extLst>
              <p:ext uri="{DAA4B4D4-6D71-4841-9C94-3DE7FCFB9230}">
                <p14:media xmlns:p14="http://schemas.microsoft.com/office/powerpoint/2010/main" r:embed="rId2">
                  <p14:trim st="161835" end="39386.6666"/>
                </p14:media>
              </p:ext>
            </p:extLst>
          </p:nvPr>
        </p:nvPicPr>
        <p:blipFill>
          <a:blip r:embed="rId5"/>
          <a:stretch>
            <a:fillRect/>
          </a:stretch>
        </p:blipFill>
        <p:spPr>
          <a:xfrm>
            <a:off x="1033349" y="1487974"/>
            <a:ext cx="4240003" cy="2385002"/>
          </a:xfrm>
          <a:prstGeom prst="rect">
            <a:avLst/>
          </a:prstGeom>
        </p:spPr>
      </p:pic>
    </p:spTree>
    <p:extLst>
      <p:ext uri="{BB962C8B-B14F-4D97-AF65-F5344CB8AC3E}">
        <p14:creationId xmlns:p14="http://schemas.microsoft.com/office/powerpoint/2010/main" val="319171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in Neural Networks</a:t>
            </a:r>
            <a:endParaRPr lang="en-US"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985" y="1578706"/>
            <a:ext cx="4090600" cy="2268201"/>
          </a:xfrm>
          <a:prstGeom prst="rect">
            <a:avLst/>
          </a:prstGeom>
        </p:spPr>
      </p:pic>
      <p:sp>
        <p:nvSpPr>
          <p:cNvPr id="15" name="Down Arrow 14"/>
          <p:cNvSpPr/>
          <p:nvPr/>
        </p:nvSpPr>
        <p:spPr>
          <a:xfrm>
            <a:off x="3868615" y="4290646"/>
            <a:ext cx="468923" cy="4689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5976" y="1300229"/>
            <a:ext cx="1595964" cy="2825154"/>
          </a:xfrm>
          <a:prstGeom prst="rect">
            <a:avLst/>
          </a:prstGeom>
        </p:spPr>
      </p:pic>
    </p:spTree>
    <p:extLst>
      <p:ext uri="{BB962C8B-B14F-4D97-AF65-F5344CB8AC3E}">
        <p14:creationId xmlns:p14="http://schemas.microsoft.com/office/powerpoint/2010/main" val="22528290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291" y="296984"/>
            <a:ext cx="3669778" cy="182538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6155" y="3299134"/>
            <a:ext cx="3669778" cy="12972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8259" y="2633434"/>
            <a:ext cx="1762125" cy="571500"/>
          </a:xfrm>
          <a:prstGeom prst="rect">
            <a:avLst/>
          </a:prstGeom>
        </p:spPr>
      </p:pic>
      <p:sp>
        <p:nvSpPr>
          <p:cNvPr id="9" name="Down Arrow 8"/>
          <p:cNvSpPr/>
          <p:nvPr/>
        </p:nvSpPr>
        <p:spPr>
          <a:xfrm>
            <a:off x="3657600" y="2169465"/>
            <a:ext cx="203444" cy="4168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60890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048" y="1016878"/>
            <a:ext cx="4095750" cy="1741953"/>
          </a:xfrm>
          <a:prstGeom prst="rect">
            <a:avLst/>
          </a:prstGeom>
        </p:spPr>
      </p:pic>
      <p:sp>
        <p:nvSpPr>
          <p:cNvPr id="7" name="Down Arrow 6"/>
          <p:cNvSpPr/>
          <p:nvPr/>
        </p:nvSpPr>
        <p:spPr>
          <a:xfrm>
            <a:off x="3907692" y="2913240"/>
            <a:ext cx="234462" cy="4767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p:nvPr>
        </p:nvSpPr>
        <p:spPr>
          <a:xfrm>
            <a:off x="766892" y="328984"/>
            <a:ext cx="7704000" cy="572700"/>
          </a:xfrm>
        </p:spPr>
        <p:txBody>
          <a:bodyPr/>
          <a:lstStyle/>
          <a:p>
            <a:r>
              <a:rPr lang="en-US" dirty="0" smtClean="0"/>
              <a:t>Error determination</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343" y="3389979"/>
            <a:ext cx="2784842" cy="1480825"/>
          </a:xfrm>
          <a:prstGeom prst="rect">
            <a:avLst/>
          </a:prstGeom>
        </p:spPr>
      </p:pic>
      <p:sp>
        <p:nvSpPr>
          <p:cNvPr id="10" name="TextBox 9"/>
          <p:cNvSpPr txBox="1"/>
          <p:nvPr/>
        </p:nvSpPr>
        <p:spPr>
          <a:xfrm>
            <a:off x="6010031" y="3806092"/>
            <a:ext cx="1696298" cy="307777"/>
          </a:xfrm>
          <a:prstGeom prst="rect">
            <a:avLst/>
          </a:prstGeom>
          <a:noFill/>
        </p:spPr>
        <p:txBody>
          <a:bodyPr wrap="none" rtlCol="0">
            <a:spAutoFit/>
          </a:bodyPr>
          <a:lstStyle/>
          <a:p>
            <a:r>
              <a:rPr lang="en-US" dirty="0" smtClean="0">
                <a:solidFill>
                  <a:schemeClr val="tx1">
                    <a:lumMod val="50000"/>
                  </a:schemeClr>
                </a:solidFill>
              </a:rPr>
              <a:t>Mean Square Error</a:t>
            </a:r>
            <a:endParaRPr lang="en-US" dirty="0">
              <a:solidFill>
                <a:schemeClr val="tx1">
                  <a:lumMod val="50000"/>
                </a:schemeClr>
              </a:solidFill>
            </a:endParaRPr>
          </a:p>
        </p:txBody>
      </p:sp>
    </p:spTree>
    <p:extLst>
      <p:ext uri="{BB962C8B-B14F-4D97-AF65-F5344CB8AC3E}">
        <p14:creationId xmlns:p14="http://schemas.microsoft.com/office/powerpoint/2010/main" val="34601912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Gradient Descent and Back progagation</a:t>
            </a:r>
            <a:endParaRPr lang="en-US" dirty="0"/>
          </a:p>
        </p:txBody>
      </p:sp>
      <p:sp>
        <p:nvSpPr>
          <p:cNvPr id="3" name="Text Placeholder 2"/>
          <p:cNvSpPr>
            <a:spLocks noGrp="1"/>
          </p:cNvSpPr>
          <p:nvPr>
            <p:ph type="body" idx="1"/>
          </p:nvPr>
        </p:nvSpPr>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1023" y="1646114"/>
            <a:ext cx="3560124" cy="2021426"/>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4004"/>
          <a:stretch/>
        </p:blipFill>
        <p:spPr>
          <a:xfrm>
            <a:off x="1098406" y="1641906"/>
            <a:ext cx="3387625" cy="2022624"/>
          </a:xfrm>
          <a:prstGeom prst="rect">
            <a:avLst/>
          </a:prstGeom>
        </p:spPr>
      </p:pic>
    </p:spTree>
    <p:extLst>
      <p:ext uri="{BB962C8B-B14F-4D97-AF65-F5344CB8AC3E}">
        <p14:creationId xmlns:p14="http://schemas.microsoft.com/office/powerpoint/2010/main" val="40558334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328"/>
        <p:cNvGrpSpPr/>
        <p:nvPr/>
      </p:nvGrpSpPr>
      <p:grpSpPr>
        <a:xfrm>
          <a:off x="0" y="0"/>
          <a:ext cx="0" cy="0"/>
          <a:chOff x="0" y="0"/>
          <a:chExt cx="0" cy="0"/>
        </a:xfrm>
      </p:grpSpPr>
      <p:sp>
        <p:nvSpPr>
          <p:cNvPr id="1329" name="Google Shape;1329;p54"/>
          <p:cNvSpPr txBox="1">
            <a:spLocks noGrp="1"/>
          </p:cNvSpPr>
          <p:nvPr>
            <p:ph type="title"/>
          </p:nvPr>
        </p:nvSpPr>
        <p:spPr>
          <a:xfrm>
            <a:off x="3216900" y="1653325"/>
            <a:ext cx="1599000"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accent4"/>
                </a:solidFill>
              </a:rPr>
              <a:t>05</a:t>
            </a:r>
            <a:endParaRPr dirty="0">
              <a:solidFill>
                <a:schemeClr val="accent4"/>
              </a:solidFill>
            </a:endParaRPr>
          </a:p>
        </p:txBody>
      </p:sp>
      <p:sp>
        <p:nvSpPr>
          <p:cNvPr id="1330" name="Google Shape;1330;p54"/>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accent4"/>
                </a:solidFill>
              </a:rPr>
              <a:t>Recurrent Neural Networks</a:t>
            </a:r>
            <a:endParaRPr dirty="0">
              <a:solidFill>
                <a:schemeClr val="accent4"/>
              </a:solidFill>
            </a:endParaRPr>
          </a:p>
        </p:txBody>
      </p:sp>
      <p:grpSp>
        <p:nvGrpSpPr>
          <p:cNvPr id="1331" name="Google Shape;1331;p54"/>
          <p:cNvGrpSpPr/>
          <p:nvPr/>
        </p:nvGrpSpPr>
        <p:grpSpPr>
          <a:xfrm>
            <a:off x="6275090" y="1382992"/>
            <a:ext cx="2377521" cy="2377521"/>
            <a:chOff x="6275090" y="1382992"/>
            <a:chExt cx="2377521" cy="2377521"/>
          </a:xfrm>
        </p:grpSpPr>
        <p:sp>
          <p:nvSpPr>
            <p:cNvPr id="1332" name="Google Shape;1332;p54"/>
            <p:cNvSpPr/>
            <p:nvPr/>
          </p:nvSpPr>
          <p:spPr>
            <a:xfrm>
              <a:off x="6275090" y="1382992"/>
              <a:ext cx="1862394" cy="2139770"/>
            </a:xfrm>
            <a:custGeom>
              <a:avLst/>
              <a:gdLst/>
              <a:ahLst/>
              <a:cxnLst/>
              <a:rect l="l" t="t" r="r" b="b"/>
              <a:pathLst>
                <a:path w="153315" h="176149" extrusionOk="0">
                  <a:moveTo>
                    <a:pt x="1" y="1"/>
                  </a:moveTo>
                  <a:lnTo>
                    <a:pt x="1" y="176148"/>
                  </a:lnTo>
                  <a:lnTo>
                    <a:pt x="153314" y="176148"/>
                  </a:lnTo>
                  <a:lnTo>
                    <a:pt x="153314" y="22835"/>
                  </a:lnTo>
                  <a:lnTo>
                    <a:pt x="130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7860096" y="1382992"/>
              <a:ext cx="277388" cy="277388"/>
            </a:xfrm>
            <a:custGeom>
              <a:avLst/>
              <a:gdLst/>
              <a:ahLst/>
              <a:cxnLst/>
              <a:rect l="l" t="t" r="r" b="b"/>
              <a:pathLst>
                <a:path w="22835" h="22835" extrusionOk="0">
                  <a:moveTo>
                    <a:pt x="0" y="1"/>
                  </a:moveTo>
                  <a:lnTo>
                    <a:pt x="0" y="22835"/>
                  </a:lnTo>
                  <a:lnTo>
                    <a:pt x="22834" y="22835"/>
                  </a:lnTo>
                  <a:lnTo>
                    <a:pt x="0" y="1"/>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a:off x="6631716" y="1977369"/>
              <a:ext cx="1228392" cy="1228392"/>
            </a:xfrm>
            <a:custGeom>
              <a:avLst/>
              <a:gdLst/>
              <a:ahLst/>
              <a:cxnLst/>
              <a:rect l="l" t="t" r="r" b="b"/>
              <a:pathLst>
                <a:path w="101123" h="101123" extrusionOk="0">
                  <a:moveTo>
                    <a:pt x="78289" y="55455"/>
                  </a:moveTo>
                  <a:lnTo>
                    <a:pt x="78289" y="78288"/>
                  </a:lnTo>
                  <a:lnTo>
                    <a:pt x="55455" y="78288"/>
                  </a:lnTo>
                  <a:lnTo>
                    <a:pt x="78289" y="55455"/>
                  </a:lnTo>
                  <a:close/>
                  <a:moveTo>
                    <a:pt x="101122" y="1"/>
                  </a:moveTo>
                  <a:lnTo>
                    <a:pt x="1" y="101122"/>
                  </a:lnTo>
                  <a:lnTo>
                    <a:pt x="101122" y="101122"/>
                  </a:lnTo>
                  <a:lnTo>
                    <a:pt x="1011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a:off x="7622345" y="2730246"/>
              <a:ext cx="1030266" cy="1030266"/>
            </a:xfrm>
            <a:custGeom>
              <a:avLst/>
              <a:gdLst/>
              <a:ahLst/>
              <a:cxnLst/>
              <a:rect l="l" t="t" r="r" b="b"/>
              <a:pathLst>
                <a:path w="84813" h="84813" extrusionOk="0">
                  <a:moveTo>
                    <a:pt x="42406" y="1"/>
                  </a:moveTo>
                  <a:cubicBezTo>
                    <a:pt x="41167" y="1"/>
                    <a:pt x="39927" y="66"/>
                    <a:pt x="38688" y="196"/>
                  </a:cubicBezTo>
                  <a:lnTo>
                    <a:pt x="36763" y="7014"/>
                  </a:lnTo>
                  <a:cubicBezTo>
                    <a:pt x="34284" y="7405"/>
                    <a:pt x="31870" y="8058"/>
                    <a:pt x="29554" y="8938"/>
                  </a:cubicBezTo>
                  <a:lnTo>
                    <a:pt x="24531" y="4013"/>
                  </a:lnTo>
                  <a:cubicBezTo>
                    <a:pt x="22247" y="5057"/>
                    <a:pt x="20094" y="6296"/>
                    <a:pt x="18072" y="7699"/>
                  </a:cubicBezTo>
                  <a:lnTo>
                    <a:pt x="19833" y="14549"/>
                  </a:lnTo>
                  <a:cubicBezTo>
                    <a:pt x="17876" y="16115"/>
                    <a:pt x="16115" y="17876"/>
                    <a:pt x="14549" y="19833"/>
                  </a:cubicBezTo>
                  <a:lnTo>
                    <a:pt x="7699" y="18072"/>
                  </a:lnTo>
                  <a:cubicBezTo>
                    <a:pt x="6296" y="20094"/>
                    <a:pt x="5057" y="22247"/>
                    <a:pt x="4013" y="24531"/>
                  </a:cubicBezTo>
                  <a:lnTo>
                    <a:pt x="8938" y="29554"/>
                  </a:lnTo>
                  <a:cubicBezTo>
                    <a:pt x="8058" y="31870"/>
                    <a:pt x="7405" y="34284"/>
                    <a:pt x="7014" y="36763"/>
                  </a:cubicBezTo>
                  <a:lnTo>
                    <a:pt x="196" y="38688"/>
                  </a:lnTo>
                  <a:cubicBezTo>
                    <a:pt x="66" y="39927"/>
                    <a:pt x="1" y="41167"/>
                    <a:pt x="1" y="42406"/>
                  </a:cubicBezTo>
                  <a:cubicBezTo>
                    <a:pt x="1" y="43646"/>
                    <a:pt x="66" y="44885"/>
                    <a:pt x="196" y="46125"/>
                  </a:cubicBezTo>
                  <a:lnTo>
                    <a:pt x="7014" y="48050"/>
                  </a:lnTo>
                  <a:cubicBezTo>
                    <a:pt x="7405" y="50529"/>
                    <a:pt x="8058" y="52943"/>
                    <a:pt x="8938" y="55259"/>
                  </a:cubicBezTo>
                  <a:lnTo>
                    <a:pt x="4013" y="60282"/>
                  </a:lnTo>
                  <a:cubicBezTo>
                    <a:pt x="5057" y="62565"/>
                    <a:pt x="6296" y="64718"/>
                    <a:pt x="7699" y="66741"/>
                  </a:cubicBezTo>
                  <a:lnTo>
                    <a:pt x="14549" y="64979"/>
                  </a:lnTo>
                  <a:cubicBezTo>
                    <a:pt x="16115" y="66936"/>
                    <a:pt x="17876" y="68698"/>
                    <a:pt x="19833" y="70264"/>
                  </a:cubicBezTo>
                  <a:lnTo>
                    <a:pt x="18072" y="77114"/>
                  </a:lnTo>
                  <a:cubicBezTo>
                    <a:pt x="20094" y="78517"/>
                    <a:pt x="22247" y="79756"/>
                    <a:pt x="24531" y="80800"/>
                  </a:cubicBezTo>
                  <a:lnTo>
                    <a:pt x="29554" y="75874"/>
                  </a:lnTo>
                  <a:cubicBezTo>
                    <a:pt x="31870" y="76755"/>
                    <a:pt x="34284" y="77407"/>
                    <a:pt x="36763" y="77799"/>
                  </a:cubicBezTo>
                  <a:lnTo>
                    <a:pt x="38688" y="84616"/>
                  </a:lnTo>
                  <a:cubicBezTo>
                    <a:pt x="39927" y="84747"/>
                    <a:pt x="41167" y="84812"/>
                    <a:pt x="42406" y="84812"/>
                  </a:cubicBezTo>
                  <a:cubicBezTo>
                    <a:pt x="43646" y="84812"/>
                    <a:pt x="44885" y="84747"/>
                    <a:pt x="46125" y="84616"/>
                  </a:cubicBezTo>
                  <a:lnTo>
                    <a:pt x="48050" y="77799"/>
                  </a:lnTo>
                  <a:cubicBezTo>
                    <a:pt x="50529" y="77407"/>
                    <a:pt x="52943" y="76755"/>
                    <a:pt x="55259" y="75874"/>
                  </a:cubicBezTo>
                  <a:lnTo>
                    <a:pt x="60282" y="80800"/>
                  </a:lnTo>
                  <a:cubicBezTo>
                    <a:pt x="62565" y="79756"/>
                    <a:pt x="64718" y="78517"/>
                    <a:pt x="66741" y="77114"/>
                  </a:cubicBezTo>
                  <a:lnTo>
                    <a:pt x="64979" y="70264"/>
                  </a:lnTo>
                  <a:cubicBezTo>
                    <a:pt x="66936" y="68698"/>
                    <a:pt x="68698" y="66936"/>
                    <a:pt x="70264" y="64979"/>
                  </a:cubicBezTo>
                  <a:lnTo>
                    <a:pt x="77114" y="66741"/>
                  </a:lnTo>
                  <a:cubicBezTo>
                    <a:pt x="78517" y="64718"/>
                    <a:pt x="79756" y="62565"/>
                    <a:pt x="80800" y="60282"/>
                  </a:cubicBezTo>
                  <a:lnTo>
                    <a:pt x="75874" y="55259"/>
                  </a:lnTo>
                  <a:cubicBezTo>
                    <a:pt x="76755" y="52943"/>
                    <a:pt x="77407" y="50529"/>
                    <a:pt x="77799" y="48050"/>
                  </a:cubicBezTo>
                  <a:lnTo>
                    <a:pt x="84616" y="46125"/>
                  </a:lnTo>
                  <a:cubicBezTo>
                    <a:pt x="84747" y="44885"/>
                    <a:pt x="84812" y="43646"/>
                    <a:pt x="84812" y="42406"/>
                  </a:cubicBezTo>
                  <a:cubicBezTo>
                    <a:pt x="84812" y="41167"/>
                    <a:pt x="84747" y="39927"/>
                    <a:pt x="84616" y="38688"/>
                  </a:cubicBezTo>
                  <a:lnTo>
                    <a:pt x="77799" y="36763"/>
                  </a:lnTo>
                  <a:cubicBezTo>
                    <a:pt x="77407" y="34284"/>
                    <a:pt x="76755" y="31870"/>
                    <a:pt x="75874" y="29554"/>
                  </a:cubicBezTo>
                  <a:lnTo>
                    <a:pt x="80800" y="24531"/>
                  </a:lnTo>
                  <a:cubicBezTo>
                    <a:pt x="79756" y="22247"/>
                    <a:pt x="78517" y="20094"/>
                    <a:pt x="77114" y="18072"/>
                  </a:cubicBezTo>
                  <a:lnTo>
                    <a:pt x="70264" y="19833"/>
                  </a:lnTo>
                  <a:cubicBezTo>
                    <a:pt x="68698" y="17876"/>
                    <a:pt x="66936" y="16115"/>
                    <a:pt x="64979" y="14549"/>
                  </a:cubicBezTo>
                  <a:lnTo>
                    <a:pt x="66741" y="7699"/>
                  </a:lnTo>
                  <a:cubicBezTo>
                    <a:pt x="64718" y="6296"/>
                    <a:pt x="62565" y="5057"/>
                    <a:pt x="60282" y="4013"/>
                  </a:cubicBezTo>
                  <a:lnTo>
                    <a:pt x="55259" y="8938"/>
                  </a:lnTo>
                  <a:cubicBezTo>
                    <a:pt x="52943" y="8058"/>
                    <a:pt x="50529" y="7405"/>
                    <a:pt x="48050" y="7014"/>
                  </a:cubicBezTo>
                  <a:lnTo>
                    <a:pt x="46125" y="196"/>
                  </a:lnTo>
                  <a:cubicBezTo>
                    <a:pt x="44885" y="66"/>
                    <a:pt x="43646" y="1"/>
                    <a:pt x="424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7265719" y="1660368"/>
              <a:ext cx="237763" cy="237763"/>
            </a:xfrm>
            <a:custGeom>
              <a:avLst/>
              <a:gdLst/>
              <a:ahLst/>
              <a:cxnLst/>
              <a:rect l="l" t="t" r="r" b="b"/>
              <a:pathLst>
                <a:path w="19573" h="19573" extrusionOk="0">
                  <a:moveTo>
                    <a:pt x="9787" y="1"/>
                  </a:moveTo>
                  <a:lnTo>
                    <a:pt x="1" y="19573"/>
                  </a:lnTo>
                  <a:lnTo>
                    <a:pt x="19573" y="19573"/>
                  </a:lnTo>
                  <a:lnTo>
                    <a:pt x="9787" y="1"/>
                  </a:lnTo>
                  <a:close/>
                </a:path>
              </a:pathLst>
            </a:custGeom>
            <a:solidFill>
              <a:srgbClr val="DED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7265719" y="1898118"/>
              <a:ext cx="237763" cy="673640"/>
            </a:xfrm>
            <a:custGeom>
              <a:avLst/>
              <a:gdLst/>
              <a:ahLst/>
              <a:cxnLst/>
              <a:rect l="l" t="t" r="r" b="b"/>
              <a:pathLst>
                <a:path w="19573" h="55455" extrusionOk="0">
                  <a:moveTo>
                    <a:pt x="1" y="1"/>
                  </a:moveTo>
                  <a:lnTo>
                    <a:pt x="1" y="55455"/>
                  </a:lnTo>
                  <a:lnTo>
                    <a:pt x="19573" y="35883"/>
                  </a:lnTo>
                  <a:lnTo>
                    <a:pt x="195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6631716" y="1660368"/>
              <a:ext cx="396264" cy="515139"/>
            </a:xfrm>
            <a:custGeom>
              <a:avLst/>
              <a:gdLst/>
              <a:ahLst/>
              <a:cxnLst/>
              <a:rect l="l" t="t" r="r" b="b"/>
              <a:pathLst>
                <a:path w="32621" h="42407" extrusionOk="0">
                  <a:moveTo>
                    <a:pt x="16311" y="1"/>
                  </a:moveTo>
                  <a:lnTo>
                    <a:pt x="1" y="26097"/>
                  </a:lnTo>
                  <a:lnTo>
                    <a:pt x="9787" y="42407"/>
                  </a:lnTo>
                  <a:lnTo>
                    <a:pt x="22835" y="42407"/>
                  </a:lnTo>
                  <a:lnTo>
                    <a:pt x="32621" y="26097"/>
                  </a:lnTo>
                  <a:lnTo>
                    <a:pt x="16311" y="1"/>
                  </a:lnTo>
                  <a:close/>
                </a:path>
              </a:pathLst>
            </a:custGeom>
            <a:solidFill>
              <a:srgbClr val="DED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6671342" y="2175494"/>
              <a:ext cx="317013" cy="922092"/>
            </a:xfrm>
            <a:custGeom>
              <a:avLst/>
              <a:gdLst/>
              <a:ahLst/>
              <a:cxnLst/>
              <a:rect l="l" t="t" r="r" b="b"/>
              <a:pathLst>
                <a:path w="26097" h="75908" extrusionOk="0">
                  <a:moveTo>
                    <a:pt x="6525" y="1"/>
                  </a:moveTo>
                  <a:lnTo>
                    <a:pt x="1" y="19573"/>
                  </a:lnTo>
                  <a:lnTo>
                    <a:pt x="5644" y="75907"/>
                  </a:lnTo>
                  <a:lnTo>
                    <a:pt x="22117" y="59434"/>
                  </a:lnTo>
                  <a:lnTo>
                    <a:pt x="26097" y="19573"/>
                  </a:lnTo>
                  <a:lnTo>
                    <a:pt x="195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7820471" y="2928372"/>
              <a:ext cx="634014" cy="634014"/>
            </a:xfrm>
            <a:custGeom>
              <a:avLst/>
              <a:gdLst/>
              <a:ahLst/>
              <a:cxnLst/>
              <a:rect l="l" t="t" r="r" b="b"/>
              <a:pathLst>
                <a:path w="52193" h="52193" extrusionOk="0">
                  <a:moveTo>
                    <a:pt x="26096" y="0"/>
                  </a:moveTo>
                  <a:cubicBezTo>
                    <a:pt x="11678" y="0"/>
                    <a:pt x="0" y="11678"/>
                    <a:pt x="0" y="26096"/>
                  </a:cubicBezTo>
                  <a:cubicBezTo>
                    <a:pt x="0" y="40514"/>
                    <a:pt x="11678" y="52192"/>
                    <a:pt x="26096" y="52192"/>
                  </a:cubicBezTo>
                  <a:cubicBezTo>
                    <a:pt x="40514" y="52192"/>
                    <a:pt x="52192" y="40514"/>
                    <a:pt x="52192" y="26096"/>
                  </a:cubicBezTo>
                  <a:cubicBezTo>
                    <a:pt x="52192" y="11678"/>
                    <a:pt x="40514" y="0"/>
                    <a:pt x="260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7899721" y="2928372"/>
              <a:ext cx="277388" cy="356638"/>
            </a:xfrm>
            <a:custGeom>
              <a:avLst/>
              <a:gdLst/>
              <a:ahLst/>
              <a:cxnLst/>
              <a:rect l="l" t="t" r="r" b="b"/>
              <a:pathLst>
                <a:path w="22835" h="29359" extrusionOk="0">
                  <a:moveTo>
                    <a:pt x="16310" y="0"/>
                  </a:moveTo>
                  <a:lnTo>
                    <a:pt x="16310" y="22834"/>
                  </a:lnTo>
                  <a:lnTo>
                    <a:pt x="0" y="22834"/>
                  </a:lnTo>
                  <a:lnTo>
                    <a:pt x="0" y="29358"/>
                  </a:lnTo>
                  <a:lnTo>
                    <a:pt x="22834" y="29358"/>
                  </a:lnTo>
                  <a:lnTo>
                    <a:pt x="228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8058222" y="3166123"/>
              <a:ext cx="158513" cy="158513"/>
            </a:xfrm>
            <a:custGeom>
              <a:avLst/>
              <a:gdLst/>
              <a:ahLst/>
              <a:cxnLst/>
              <a:rect l="l" t="t" r="r" b="b"/>
              <a:pathLst>
                <a:path w="13049" h="13049" extrusionOk="0">
                  <a:moveTo>
                    <a:pt x="6524" y="0"/>
                  </a:moveTo>
                  <a:cubicBezTo>
                    <a:pt x="2936" y="0"/>
                    <a:pt x="0" y="2936"/>
                    <a:pt x="0" y="6524"/>
                  </a:cubicBezTo>
                  <a:cubicBezTo>
                    <a:pt x="0" y="10113"/>
                    <a:pt x="2936" y="13048"/>
                    <a:pt x="6524" y="13048"/>
                  </a:cubicBezTo>
                  <a:cubicBezTo>
                    <a:pt x="10113" y="13048"/>
                    <a:pt x="13048" y="10113"/>
                    <a:pt x="13048" y="6524"/>
                  </a:cubicBezTo>
                  <a:cubicBezTo>
                    <a:pt x="13048" y="2936"/>
                    <a:pt x="10113" y="0"/>
                    <a:pt x="6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6790217" y="1660368"/>
              <a:ext cx="79262" cy="317013"/>
            </a:xfrm>
            <a:custGeom>
              <a:avLst/>
              <a:gdLst/>
              <a:ahLst/>
              <a:cxnLst/>
              <a:rect l="l" t="t" r="r" b="b"/>
              <a:pathLst>
                <a:path w="6525" h="26097" extrusionOk="0">
                  <a:moveTo>
                    <a:pt x="3263" y="1"/>
                  </a:moveTo>
                  <a:lnTo>
                    <a:pt x="1" y="5220"/>
                  </a:lnTo>
                  <a:lnTo>
                    <a:pt x="1" y="26097"/>
                  </a:lnTo>
                  <a:lnTo>
                    <a:pt x="6525" y="26097"/>
                  </a:lnTo>
                  <a:lnTo>
                    <a:pt x="6525" y="5220"/>
                  </a:lnTo>
                  <a:lnTo>
                    <a:pt x="32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6841334" y="2939864"/>
              <a:ext cx="135141" cy="135129"/>
            </a:xfrm>
            <a:custGeom>
              <a:avLst/>
              <a:gdLst/>
              <a:ahLst/>
              <a:cxnLst/>
              <a:rect l="l" t="t" r="r" b="b"/>
              <a:pathLst>
                <a:path w="11125" h="11124" extrusionOk="0">
                  <a:moveTo>
                    <a:pt x="4600" y="0"/>
                  </a:moveTo>
                  <a:lnTo>
                    <a:pt x="1" y="4600"/>
                  </a:lnTo>
                  <a:lnTo>
                    <a:pt x="6525" y="11124"/>
                  </a:lnTo>
                  <a:lnTo>
                    <a:pt x="11124" y="6524"/>
                  </a:lnTo>
                  <a:lnTo>
                    <a:pt x="4600" y="0"/>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6960209" y="2820988"/>
              <a:ext cx="135141" cy="135129"/>
            </a:xfrm>
            <a:custGeom>
              <a:avLst/>
              <a:gdLst/>
              <a:ahLst/>
              <a:cxnLst/>
              <a:rect l="l" t="t" r="r" b="b"/>
              <a:pathLst>
                <a:path w="11125" h="11124" extrusionOk="0">
                  <a:moveTo>
                    <a:pt x="4600" y="0"/>
                  </a:moveTo>
                  <a:lnTo>
                    <a:pt x="1" y="4632"/>
                  </a:lnTo>
                  <a:lnTo>
                    <a:pt x="6525" y="11124"/>
                  </a:lnTo>
                  <a:lnTo>
                    <a:pt x="11124" y="6524"/>
                  </a:lnTo>
                  <a:lnTo>
                    <a:pt x="4600" y="0"/>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7079085" y="2702113"/>
              <a:ext cx="135141" cy="135530"/>
            </a:xfrm>
            <a:custGeom>
              <a:avLst/>
              <a:gdLst/>
              <a:ahLst/>
              <a:cxnLst/>
              <a:rect l="l" t="t" r="r" b="b"/>
              <a:pathLst>
                <a:path w="11125" h="11157" extrusionOk="0">
                  <a:moveTo>
                    <a:pt x="4600" y="1"/>
                  </a:moveTo>
                  <a:lnTo>
                    <a:pt x="1" y="4633"/>
                  </a:lnTo>
                  <a:lnTo>
                    <a:pt x="6525" y="11156"/>
                  </a:lnTo>
                  <a:lnTo>
                    <a:pt x="11124" y="6524"/>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7197960" y="2583237"/>
              <a:ext cx="135129" cy="135530"/>
            </a:xfrm>
            <a:custGeom>
              <a:avLst/>
              <a:gdLst/>
              <a:ahLst/>
              <a:cxnLst/>
              <a:rect l="l" t="t" r="r" b="b"/>
              <a:pathLst>
                <a:path w="11124" h="11157" extrusionOk="0">
                  <a:moveTo>
                    <a:pt x="4600" y="1"/>
                  </a:moveTo>
                  <a:lnTo>
                    <a:pt x="1" y="4633"/>
                  </a:lnTo>
                  <a:lnTo>
                    <a:pt x="6525"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7316835" y="2464362"/>
              <a:ext cx="135129" cy="135530"/>
            </a:xfrm>
            <a:custGeom>
              <a:avLst/>
              <a:gdLst/>
              <a:ahLst/>
              <a:cxnLst/>
              <a:rect l="l" t="t" r="r" b="b"/>
              <a:pathLst>
                <a:path w="11124" h="11157" extrusionOk="0">
                  <a:moveTo>
                    <a:pt x="4600" y="1"/>
                  </a:moveTo>
                  <a:lnTo>
                    <a:pt x="1" y="4633"/>
                  </a:lnTo>
                  <a:lnTo>
                    <a:pt x="6525"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7435711" y="2345487"/>
              <a:ext cx="135129" cy="135530"/>
            </a:xfrm>
            <a:custGeom>
              <a:avLst/>
              <a:gdLst/>
              <a:ahLst/>
              <a:cxnLst/>
              <a:rect l="l" t="t" r="r" b="b"/>
              <a:pathLst>
                <a:path w="11124" h="11157" extrusionOk="0">
                  <a:moveTo>
                    <a:pt x="4600" y="1"/>
                  </a:moveTo>
                  <a:lnTo>
                    <a:pt x="1" y="4633"/>
                  </a:lnTo>
                  <a:lnTo>
                    <a:pt x="6525"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7554586" y="2226611"/>
              <a:ext cx="135129" cy="135530"/>
            </a:xfrm>
            <a:custGeom>
              <a:avLst/>
              <a:gdLst/>
              <a:ahLst/>
              <a:cxnLst/>
              <a:rect l="l" t="t" r="r" b="b"/>
              <a:pathLst>
                <a:path w="11124" h="11157" extrusionOk="0">
                  <a:moveTo>
                    <a:pt x="4600" y="1"/>
                  </a:moveTo>
                  <a:lnTo>
                    <a:pt x="1" y="4633"/>
                  </a:lnTo>
                  <a:lnTo>
                    <a:pt x="6524"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6354340" y="3364249"/>
              <a:ext cx="79262" cy="79262"/>
            </a:xfrm>
            <a:custGeom>
              <a:avLst/>
              <a:gdLst/>
              <a:ahLst/>
              <a:cxnLst/>
              <a:rect l="l" t="t" r="r" b="b"/>
              <a:pathLst>
                <a:path w="6525" h="6525" extrusionOk="0">
                  <a:moveTo>
                    <a:pt x="1" y="0"/>
                  </a:moveTo>
                  <a:lnTo>
                    <a:pt x="1" y="6524"/>
                  </a:lnTo>
                  <a:lnTo>
                    <a:pt x="6525" y="6524"/>
                  </a:lnTo>
                  <a:lnTo>
                    <a:pt x="6525" y="0"/>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6512841" y="3364249"/>
              <a:ext cx="79262" cy="79262"/>
            </a:xfrm>
            <a:custGeom>
              <a:avLst/>
              <a:gdLst/>
              <a:ahLst/>
              <a:cxnLst/>
              <a:rect l="l" t="t" r="r" b="b"/>
              <a:pathLst>
                <a:path w="6525" h="6525" extrusionOk="0">
                  <a:moveTo>
                    <a:pt x="1" y="0"/>
                  </a:moveTo>
                  <a:lnTo>
                    <a:pt x="1" y="6524"/>
                  </a:lnTo>
                  <a:lnTo>
                    <a:pt x="6525" y="6524"/>
                  </a:lnTo>
                  <a:lnTo>
                    <a:pt x="6525" y="0"/>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6671342" y="3364249"/>
              <a:ext cx="79262" cy="79262"/>
            </a:xfrm>
            <a:custGeom>
              <a:avLst/>
              <a:gdLst/>
              <a:ahLst/>
              <a:cxnLst/>
              <a:rect l="l" t="t" r="r" b="b"/>
              <a:pathLst>
                <a:path w="6525" h="6525" extrusionOk="0">
                  <a:moveTo>
                    <a:pt x="1" y="0"/>
                  </a:moveTo>
                  <a:lnTo>
                    <a:pt x="1" y="6524"/>
                  </a:lnTo>
                  <a:lnTo>
                    <a:pt x="6525" y="6524"/>
                  </a:lnTo>
                  <a:lnTo>
                    <a:pt x="6525" y="0"/>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24"/>
        <p:cNvGrpSpPr/>
        <p:nvPr/>
      </p:nvGrpSpPr>
      <p:grpSpPr>
        <a:xfrm>
          <a:off x="0" y="0"/>
          <a:ext cx="0" cy="0"/>
          <a:chOff x="0" y="0"/>
          <a:chExt cx="0" cy="0"/>
        </a:xfrm>
      </p:grpSpPr>
      <p:sp>
        <p:nvSpPr>
          <p:cNvPr id="825" name="Google Shape;825;p35"/>
          <p:cNvSpPr txBox="1">
            <a:spLocks noGrp="1"/>
          </p:cNvSpPr>
          <p:nvPr>
            <p:ph type="title"/>
          </p:nvPr>
        </p:nvSpPr>
        <p:spPr>
          <a:xfrm>
            <a:off x="3216900" y="1418939"/>
            <a:ext cx="1599000"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01</a:t>
            </a:r>
            <a:endParaRPr dirty="0"/>
          </a:p>
        </p:txBody>
      </p:sp>
      <p:sp>
        <p:nvSpPr>
          <p:cNvPr id="826" name="Google Shape;826;p35"/>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 to NLP</a:t>
            </a:r>
            <a:endParaRPr dirty="0"/>
          </a:p>
        </p:txBody>
      </p:sp>
      <p:grpSp>
        <p:nvGrpSpPr>
          <p:cNvPr id="827" name="Google Shape;827;p35"/>
          <p:cNvGrpSpPr/>
          <p:nvPr/>
        </p:nvGrpSpPr>
        <p:grpSpPr>
          <a:xfrm>
            <a:off x="6275049" y="1382979"/>
            <a:ext cx="2377553" cy="2377553"/>
            <a:chOff x="6198197" y="1098851"/>
            <a:chExt cx="2945797" cy="2945797"/>
          </a:xfrm>
        </p:grpSpPr>
        <p:sp>
          <p:nvSpPr>
            <p:cNvPr id="828" name="Google Shape;828;p35"/>
            <p:cNvSpPr/>
            <p:nvPr/>
          </p:nvSpPr>
          <p:spPr>
            <a:xfrm>
              <a:off x="7315562" y="1098851"/>
              <a:ext cx="1218960" cy="1218960"/>
            </a:xfrm>
            <a:custGeom>
              <a:avLst/>
              <a:gdLst/>
              <a:ahLst/>
              <a:cxnLst/>
              <a:rect l="l" t="t" r="r" b="b"/>
              <a:pathLst>
                <a:path w="78289" h="78289" extrusionOk="0">
                  <a:moveTo>
                    <a:pt x="39134" y="22835"/>
                  </a:moveTo>
                  <a:cubicBezTo>
                    <a:pt x="41240" y="22835"/>
                    <a:pt x="43361" y="23241"/>
                    <a:pt x="45375" y="24074"/>
                  </a:cubicBezTo>
                  <a:cubicBezTo>
                    <a:pt x="51475" y="26586"/>
                    <a:pt x="55454" y="32556"/>
                    <a:pt x="55454" y="39145"/>
                  </a:cubicBezTo>
                  <a:cubicBezTo>
                    <a:pt x="55454" y="48148"/>
                    <a:pt x="48148" y="55455"/>
                    <a:pt x="39145" y="55455"/>
                  </a:cubicBezTo>
                  <a:cubicBezTo>
                    <a:pt x="32555" y="55455"/>
                    <a:pt x="26586" y="51475"/>
                    <a:pt x="24074" y="45375"/>
                  </a:cubicBezTo>
                  <a:cubicBezTo>
                    <a:pt x="21562" y="39308"/>
                    <a:pt x="22932" y="32262"/>
                    <a:pt x="27597" y="27597"/>
                  </a:cubicBezTo>
                  <a:cubicBezTo>
                    <a:pt x="30714" y="24481"/>
                    <a:pt x="34893" y="22835"/>
                    <a:pt x="39134" y="22835"/>
                  </a:cubicBezTo>
                  <a:close/>
                  <a:moveTo>
                    <a:pt x="32621" y="1"/>
                  </a:moveTo>
                  <a:lnTo>
                    <a:pt x="32621" y="7177"/>
                  </a:lnTo>
                  <a:cubicBezTo>
                    <a:pt x="28543" y="8025"/>
                    <a:pt x="24629" y="9624"/>
                    <a:pt x="21171" y="11940"/>
                  </a:cubicBezTo>
                  <a:lnTo>
                    <a:pt x="16082" y="6851"/>
                  </a:lnTo>
                  <a:lnTo>
                    <a:pt x="6851" y="16083"/>
                  </a:lnTo>
                  <a:lnTo>
                    <a:pt x="11940" y="21171"/>
                  </a:lnTo>
                  <a:cubicBezTo>
                    <a:pt x="9624" y="24629"/>
                    <a:pt x="8025" y="28543"/>
                    <a:pt x="7177" y="32621"/>
                  </a:cubicBezTo>
                  <a:lnTo>
                    <a:pt x="1" y="32621"/>
                  </a:lnTo>
                  <a:lnTo>
                    <a:pt x="1" y="45669"/>
                  </a:lnTo>
                  <a:lnTo>
                    <a:pt x="7177" y="45669"/>
                  </a:lnTo>
                  <a:cubicBezTo>
                    <a:pt x="8025" y="49746"/>
                    <a:pt x="9624" y="53661"/>
                    <a:pt x="11940" y="57118"/>
                  </a:cubicBezTo>
                  <a:lnTo>
                    <a:pt x="6851" y="62207"/>
                  </a:lnTo>
                  <a:lnTo>
                    <a:pt x="16082" y="71438"/>
                  </a:lnTo>
                  <a:lnTo>
                    <a:pt x="21171" y="66350"/>
                  </a:lnTo>
                  <a:cubicBezTo>
                    <a:pt x="24629" y="68666"/>
                    <a:pt x="28543" y="70264"/>
                    <a:pt x="32621" y="71112"/>
                  </a:cubicBezTo>
                  <a:lnTo>
                    <a:pt x="32621" y="78289"/>
                  </a:lnTo>
                  <a:lnTo>
                    <a:pt x="45668" y="78289"/>
                  </a:lnTo>
                  <a:lnTo>
                    <a:pt x="45668" y="71112"/>
                  </a:lnTo>
                  <a:cubicBezTo>
                    <a:pt x="49746" y="70264"/>
                    <a:pt x="53660" y="68666"/>
                    <a:pt x="57118" y="66350"/>
                  </a:cubicBezTo>
                  <a:lnTo>
                    <a:pt x="62207" y="71438"/>
                  </a:lnTo>
                  <a:lnTo>
                    <a:pt x="71438" y="62207"/>
                  </a:lnTo>
                  <a:lnTo>
                    <a:pt x="66349" y="57118"/>
                  </a:lnTo>
                  <a:cubicBezTo>
                    <a:pt x="68665" y="53661"/>
                    <a:pt x="70264" y="49746"/>
                    <a:pt x="71112" y="45669"/>
                  </a:cubicBezTo>
                  <a:lnTo>
                    <a:pt x="78288" y="45669"/>
                  </a:lnTo>
                  <a:lnTo>
                    <a:pt x="78288" y="32621"/>
                  </a:lnTo>
                  <a:lnTo>
                    <a:pt x="71112" y="32621"/>
                  </a:lnTo>
                  <a:cubicBezTo>
                    <a:pt x="70264" y="28543"/>
                    <a:pt x="68665" y="24629"/>
                    <a:pt x="66349" y="21171"/>
                  </a:cubicBezTo>
                  <a:lnTo>
                    <a:pt x="71438" y="16083"/>
                  </a:lnTo>
                  <a:lnTo>
                    <a:pt x="62207" y="6851"/>
                  </a:lnTo>
                  <a:lnTo>
                    <a:pt x="57118" y="11940"/>
                  </a:lnTo>
                  <a:cubicBezTo>
                    <a:pt x="53660" y="9624"/>
                    <a:pt x="49746" y="8025"/>
                    <a:pt x="45668" y="7177"/>
                  </a:cubicBezTo>
                  <a:lnTo>
                    <a:pt x="45668" y="1"/>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7213984" y="2419374"/>
              <a:ext cx="355541" cy="152384"/>
            </a:xfrm>
            <a:custGeom>
              <a:avLst/>
              <a:gdLst/>
              <a:ahLst/>
              <a:cxnLst/>
              <a:rect l="l" t="t" r="r" b="b"/>
              <a:pathLst>
                <a:path w="22835" h="9787" extrusionOk="0">
                  <a:moveTo>
                    <a:pt x="1" y="1"/>
                  </a:moveTo>
                  <a:lnTo>
                    <a:pt x="1" y="9787"/>
                  </a:lnTo>
                  <a:lnTo>
                    <a:pt x="22835" y="9787"/>
                  </a:lnTo>
                  <a:lnTo>
                    <a:pt x="22835" y="1"/>
                  </a:lnTo>
                  <a:close/>
                </a:path>
              </a:pathLst>
            </a:custGeom>
            <a:solidFill>
              <a:srgbClr val="4B6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6283022" y="3307176"/>
              <a:ext cx="698875" cy="536854"/>
            </a:xfrm>
            <a:custGeom>
              <a:avLst/>
              <a:gdLst/>
              <a:ahLst/>
              <a:cxnLst/>
              <a:rect l="l" t="t" r="r" b="b"/>
              <a:pathLst>
                <a:path w="44886" h="34480" extrusionOk="0">
                  <a:moveTo>
                    <a:pt x="12722" y="0"/>
                  </a:moveTo>
                  <a:lnTo>
                    <a:pt x="9004" y="5350"/>
                  </a:lnTo>
                  <a:lnTo>
                    <a:pt x="21497" y="14092"/>
                  </a:lnTo>
                  <a:lnTo>
                    <a:pt x="0" y="29130"/>
                  </a:lnTo>
                  <a:lnTo>
                    <a:pt x="3752" y="34479"/>
                  </a:lnTo>
                  <a:lnTo>
                    <a:pt x="27173" y="18072"/>
                  </a:lnTo>
                  <a:lnTo>
                    <a:pt x="39666" y="26814"/>
                  </a:lnTo>
                  <a:lnTo>
                    <a:pt x="43418" y="21464"/>
                  </a:lnTo>
                  <a:lnTo>
                    <a:pt x="32849" y="14092"/>
                  </a:lnTo>
                  <a:lnTo>
                    <a:pt x="44885" y="5676"/>
                  </a:lnTo>
                  <a:lnTo>
                    <a:pt x="41134" y="326"/>
                  </a:lnTo>
                  <a:lnTo>
                    <a:pt x="27173" y="10112"/>
                  </a:lnTo>
                  <a:lnTo>
                    <a:pt x="127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6807669" y="3130425"/>
              <a:ext cx="406330" cy="914224"/>
            </a:xfrm>
            <a:custGeom>
              <a:avLst/>
              <a:gdLst/>
              <a:ahLst/>
              <a:cxnLst/>
              <a:rect l="l" t="t" r="r" b="b"/>
              <a:pathLst>
                <a:path w="26097" h="58717" extrusionOk="0">
                  <a:moveTo>
                    <a:pt x="1" y="0"/>
                  </a:moveTo>
                  <a:lnTo>
                    <a:pt x="19573" y="58716"/>
                  </a:lnTo>
                  <a:lnTo>
                    <a:pt x="26097" y="58716"/>
                  </a:lnTo>
                  <a:lnTo>
                    <a:pt x="143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6198197" y="3130425"/>
              <a:ext cx="406330" cy="914224"/>
            </a:xfrm>
            <a:custGeom>
              <a:avLst/>
              <a:gdLst/>
              <a:ahLst/>
              <a:cxnLst/>
              <a:rect l="l" t="t" r="r" b="b"/>
              <a:pathLst>
                <a:path w="26097" h="58717" extrusionOk="0">
                  <a:moveTo>
                    <a:pt x="11744" y="0"/>
                  </a:moveTo>
                  <a:lnTo>
                    <a:pt x="1" y="58716"/>
                  </a:lnTo>
                  <a:lnTo>
                    <a:pt x="6525" y="58716"/>
                  </a:lnTo>
                  <a:lnTo>
                    <a:pt x="260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6198197" y="2267006"/>
              <a:ext cx="1371328" cy="1015802"/>
            </a:xfrm>
            <a:custGeom>
              <a:avLst/>
              <a:gdLst/>
              <a:ahLst/>
              <a:cxnLst/>
              <a:rect l="l" t="t" r="r" b="b"/>
              <a:pathLst>
                <a:path w="88075" h="65241" extrusionOk="0">
                  <a:moveTo>
                    <a:pt x="9787" y="1"/>
                  </a:moveTo>
                  <a:cubicBezTo>
                    <a:pt x="4372" y="1"/>
                    <a:pt x="1" y="4372"/>
                    <a:pt x="1" y="9787"/>
                  </a:cubicBezTo>
                  <a:lnTo>
                    <a:pt x="1" y="39144"/>
                  </a:lnTo>
                  <a:cubicBezTo>
                    <a:pt x="1" y="53562"/>
                    <a:pt x="11679" y="65240"/>
                    <a:pt x="26097" y="65240"/>
                  </a:cubicBezTo>
                  <a:lnTo>
                    <a:pt x="88075" y="65240"/>
                  </a:lnTo>
                  <a:lnTo>
                    <a:pt x="88075" y="48930"/>
                  </a:lnTo>
                  <a:lnTo>
                    <a:pt x="32621" y="48930"/>
                  </a:lnTo>
                  <a:cubicBezTo>
                    <a:pt x="23618" y="48930"/>
                    <a:pt x="16311" y="41624"/>
                    <a:pt x="16311" y="32621"/>
                  </a:cubicBezTo>
                  <a:lnTo>
                    <a:pt x="16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6706090" y="2774900"/>
              <a:ext cx="1523696" cy="1168170"/>
            </a:xfrm>
            <a:custGeom>
              <a:avLst/>
              <a:gdLst/>
              <a:ahLst/>
              <a:cxnLst/>
              <a:rect l="l" t="t" r="r" b="b"/>
              <a:pathLst>
                <a:path w="97861" h="75027" extrusionOk="0">
                  <a:moveTo>
                    <a:pt x="1" y="1"/>
                  </a:moveTo>
                  <a:cubicBezTo>
                    <a:pt x="1" y="10798"/>
                    <a:pt x="8776" y="19572"/>
                    <a:pt x="19573" y="19572"/>
                  </a:cubicBezTo>
                  <a:lnTo>
                    <a:pt x="65241" y="19572"/>
                  </a:lnTo>
                  <a:lnTo>
                    <a:pt x="78289" y="75026"/>
                  </a:lnTo>
                  <a:lnTo>
                    <a:pt x="84812" y="75026"/>
                  </a:lnTo>
                  <a:lnTo>
                    <a:pt x="97860" y="68502"/>
                  </a:lnTo>
                  <a:lnTo>
                    <a:pt x="83932" y="10015"/>
                  </a:lnTo>
                  <a:cubicBezTo>
                    <a:pt x="82529" y="4143"/>
                    <a:pt x="77277" y="1"/>
                    <a:pt x="71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7925034" y="3841476"/>
              <a:ext cx="507909" cy="203173"/>
            </a:xfrm>
            <a:custGeom>
              <a:avLst/>
              <a:gdLst/>
              <a:ahLst/>
              <a:cxnLst/>
              <a:rect l="l" t="t" r="r" b="b"/>
              <a:pathLst>
                <a:path w="32621" h="13049" extrusionOk="0">
                  <a:moveTo>
                    <a:pt x="19572" y="0"/>
                  </a:moveTo>
                  <a:lnTo>
                    <a:pt x="6524" y="6524"/>
                  </a:lnTo>
                  <a:lnTo>
                    <a:pt x="1" y="6524"/>
                  </a:lnTo>
                  <a:lnTo>
                    <a:pt x="1" y="13048"/>
                  </a:lnTo>
                  <a:lnTo>
                    <a:pt x="32620" y="13048"/>
                  </a:lnTo>
                  <a:lnTo>
                    <a:pt x="32620" y="6524"/>
                  </a:lnTo>
                  <a:lnTo>
                    <a:pt x="19572" y="0"/>
                  </a:lnTo>
                  <a:close/>
                </a:path>
              </a:pathLst>
            </a:custGeom>
            <a:solidFill>
              <a:srgbClr val="794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6283022" y="1962270"/>
              <a:ext cx="1184924" cy="812645"/>
            </a:xfrm>
            <a:custGeom>
              <a:avLst/>
              <a:gdLst/>
              <a:ahLst/>
              <a:cxnLst/>
              <a:rect l="l" t="t" r="r" b="b"/>
              <a:pathLst>
                <a:path w="76103" h="52193" extrusionOk="0">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55715" y="29359"/>
                  </a:lnTo>
                  <a:lnTo>
                    <a:pt x="76103" y="29359"/>
                  </a:lnTo>
                  <a:lnTo>
                    <a:pt x="60739" y="12103"/>
                  </a:lnTo>
                  <a:lnTo>
                    <a:pt x="53888" y="4372"/>
                  </a:lnTo>
                  <a:cubicBezTo>
                    <a:pt x="51409" y="1599"/>
                    <a:pt x="47886" y="1"/>
                    <a:pt x="44135" y="1"/>
                  </a:cubicBez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6283022" y="1962270"/>
              <a:ext cx="945706" cy="812645"/>
            </a:xfrm>
            <a:custGeom>
              <a:avLst/>
              <a:gdLst/>
              <a:ahLst/>
              <a:cxnLst/>
              <a:rect l="l" t="t" r="r" b="b"/>
              <a:pathLst>
                <a:path w="60739" h="52193" extrusionOk="0">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60739" y="12103"/>
                  </a:lnTo>
                  <a:lnTo>
                    <a:pt x="53888" y="4372"/>
                  </a:lnTo>
                  <a:cubicBezTo>
                    <a:pt x="51409" y="1599"/>
                    <a:pt x="47886" y="1"/>
                    <a:pt x="441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6756880" y="2571742"/>
              <a:ext cx="2387115" cy="203173"/>
            </a:xfrm>
            <a:custGeom>
              <a:avLst/>
              <a:gdLst/>
              <a:ahLst/>
              <a:cxnLst/>
              <a:rect l="l" t="t" r="r" b="b"/>
              <a:pathLst>
                <a:path w="153315" h="13049" extrusionOk="0">
                  <a:moveTo>
                    <a:pt x="1" y="1"/>
                  </a:moveTo>
                  <a:lnTo>
                    <a:pt x="1" y="13049"/>
                  </a:lnTo>
                  <a:lnTo>
                    <a:pt x="153314" y="13049"/>
                  </a:lnTo>
                  <a:lnTo>
                    <a:pt x="153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6381051" y="2302942"/>
              <a:ext cx="141718" cy="131302"/>
            </a:xfrm>
            <a:custGeom>
              <a:avLst/>
              <a:gdLst/>
              <a:ahLst/>
              <a:cxnLst/>
              <a:rect l="l" t="t" r="r" b="b"/>
              <a:pathLst>
                <a:path w="9102" h="8433" extrusionOk="0">
                  <a:moveTo>
                    <a:pt x="3605" y="1"/>
                  </a:moveTo>
                  <a:cubicBezTo>
                    <a:pt x="2773" y="1"/>
                    <a:pt x="1941" y="319"/>
                    <a:pt x="1305" y="955"/>
                  </a:cubicBezTo>
                  <a:cubicBezTo>
                    <a:pt x="0" y="2227"/>
                    <a:pt x="0" y="4282"/>
                    <a:pt x="1305" y="5554"/>
                  </a:cubicBezTo>
                  <a:lnTo>
                    <a:pt x="3197" y="7479"/>
                  </a:lnTo>
                  <a:cubicBezTo>
                    <a:pt x="3833" y="8115"/>
                    <a:pt x="4665" y="8433"/>
                    <a:pt x="5501" y="8433"/>
                  </a:cubicBezTo>
                  <a:cubicBezTo>
                    <a:pt x="6337" y="8433"/>
                    <a:pt x="7176" y="8115"/>
                    <a:pt x="7829" y="7479"/>
                  </a:cubicBezTo>
                  <a:cubicBezTo>
                    <a:pt x="9101" y="6206"/>
                    <a:pt x="9101" y="4151"/>
                    <a:pt x="7829" y="2847"/>
                  </a:cubicBezTo>
                  <a:lnTo>
                    <a:pt x="5904" y="955"/>
                  </a:lnTo>
                  <a:cubicBezTo>
                    <a:pt x="5268" y="319"/>
                    <a:pt x="4436" y="1"/>
                    <a:pt x="3605" y="1"/>
                  </a:cubicBezTo>
                  <a:close/>
                </a:path>
              </a:pathLst>
            </a:custGeom>
            <a:solidFill>
              <a:srgbClr val="B39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5"/>
            <p:cNvSpPr/>
            <p:nvPr/>
          </p:nvSpPr>
          <p:spPr>
            <a:xfrm>
              <a:off x="6498371" y="2115152"/>
              <a:ext cx="176766" cy="166724"/>
            </a:xfrm>
            <a:custGeom>
              <a:avLst/>
              <a:gdLst/>
              <a:ahLst/>
              <a:cxnLst/>
              <a:rect l="l" t="t" r="r" b="b"/>
              <a:pathLst>
                <a:path w="11353" h="10708" extrusionOk="0">
                  <a:moveTo>
                    <a:pt x="3601" y="0"/>
                  </a:moveTo>
                  <a:cubicBezTo>
                    <a:pt x="2765" y="0"/>
                    <a:pt x="1925" y="327"/>
                    <a:pt x="1272" y="979"/>
                  </a:cubicBezTo>
                  <a:cubicBezTo>
                    <a:pt x="0" y="2251"/>
                    <a:pt x="0" y="4306"/>
                    <a:pt x="1272" y="5578"/>
                  </a:cubicBezTo>
                  <a:lnTo>
                    <a:pt x="5448" y="9754"/>
                  </a:lnTo>
                  <a:cubicBezTo>
                    <a:pt x="6084" y="10390"/>
                    <a:pt x="6916" y="10708"/>
                    <a:pt x="7752" y="10708"/>
                  </a:cubicBezTo>
                  <a:cubicBezTo>
                    <a:pt x="8587" y="10708"/>
                    <a:pt x="9427" y="10390"/>
                    <a:pt x="10080" y="9754"/>
                  </a:cubicBezTo>
                  <a:cubicBezTo>
                    <a:pt x="11352" y="8481"/>
                    <a:pt x="11352" y="6426"/>
                    <a:pt x="10080" y="5122"/>
                  </a:cubicBezTo>
                  <a:lnTo>
                    <a:pt x="5904" y="979"/>
                  </a:lnTo>
                  <a:cubicBezTo>
                    <a:pt x="5268" y="327"/>
                    <a:pt x="4437" y="0"/>
                    <a:pt x="3601" y="0"/>
                  </a:cubicBezTo>
                  <a:close/>
                </a:path>
              </a:pathLst>
            </a:custGeom>
            <a:solidFill>
              <a:srgbClr val="B39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5"/>
            <p:cNvSpPr/>
            <p:nvPr/>
          </p:nvSpPr>
          <p:spPr>
            <a:xfrm>
              <a:off x="6655301" y="1809902"/>
              <a:ext cx="203173" cy="304752"/>
            </a:xfrm>
            <a:custGeom>
              <a:avLst/>
              <a:gdLst/>
              <a:ahLst/>
              <a:cxnLst/>
              <a:rect l="l" t="t" r="r" b="b"/>
              <a:pathLst>
                <a:path w="13049" h="19573" extrusionOk="0">
                  <a:moveTo>
                    <a:pt x="1" y="1"/>
                  </a:moveTo>
                  <a:lnTo>
                    <a:pt x="1" y="13049"/>
                  </a:lnTo>
                  <a:lnTo>
                    <a:pt x="6525" y="19573"/>
                  </a:lnTo>
                  <a:lnTo>
                    <a:pt x="13049" y="13049"/>
                  </a:lnTo>
                  <a:lnTo>
                    <a:pt x="13049"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6502933" y="2267006"/>
              <a:ext cx="761856" cy="304752"/>
            </a:xfrm>
            <a:custGeom>
              <a:avLst/>
              <a:gdLst/>
              <a:ahLst/>
              <a:cxnLst/>
              <a:rect l="l" t="t" r="r" b="b"/>
              <a:pathLst>
                <a:path w="48931" h="19573" extrusionOk="0">
                  <a:moveTo>
                    <a:pt x="9787" y="1"/>
                  </a:moveTo>
                  <a:lnTo>
                    <a:pt x="1" y="9787"/>
                  </a:lnTo>
                  <a:lnTo>
                    <a:pt x="5970" y="15756"/>
                  </a:lnTo>
                  <a:cubicBezTo>
                    <a:pt x="8417" y="18203"/>
                    <a:pt x="11744" y="19573"/>
                    <a:pt x="15202" y="19573"/>
                  </a:cubicBezTo>
                  <a:lnTo>
                    <a:pt x="48931" y="19573"/>
                  </a:lnTo>
                  <a:lnTo>
                    <a:pt x="48931" y="16311"/>
                  </a:lnTo>
                  <a:cubicBezTo>
                    <a:pt x="48931" y="10896"/>
                    <a:pt x="44560" y="6525"/>
                    <a:pt x="39145" y="6525"/>
                  </a:cubicBezTo>
                  <a:lnTo>
                    <a:pt x="16311" y="6525"/>
                  </a:lnTo>
                  <a:lnTo>
                    <a:pt x="978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5"/>
            <p:cNvSpPr/>
            <p:nvPr/>
          </p:nvSpPr>
          <p:spPr>
            <a:xfrm>
              <a:off x="7518720" y="2063849"/>
              <a:ext cx="457120" cy="507909"/>
            </a:xfrm>
            <a:custGeom>
              <a:avLst/>
              <a:gdLst/>
              <a:ahLst/>
              <a:cxnLst/>
              <a:rect l="l" t="t" r="r" b="b"/>
              <a:pathLst>
                <a:path w="29359" h="32621" extrusionOk="0">
                  <a:moveTo>
                    <a:pt x="6525" y="1"/>
                  </a:moveTo>
                  <a:lnTo>
                    <a:pt x="1" y="32621"/>
                  </a:lnTo>
                  <a:lnTo>
                    <a:pt x="22835" y="32621"/>
                  </a:lnTo>
                  <a:lnTo>
                    <a:pt x="29358" y="1"/>
                  </a:lnTo>
                  <a:close/>
                </a:path>
              </a:pathLst>
            </a:custGeom>
            <a:solidFill>
              <a:srgbClr val="62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5"/>
            <p:cNvSpPr/>
            <p:nvPr/>
          </p:nvSpPr>
          <p:spPr>
            <a:xfrm>
              <a:off x="6401354" y="2774900"/>
              <a:ext cx="1523696" cy="1168170"/>
            </a:xfrm>
            <a:custGeom>
              <a:avLst/>
              <a:gdLst/>
              <a:ahLst/>
              <a:cxnLst/>
              <a:rect l="l" t="t" r="r" b="b"/>
              <a:pathLst>
                <a:path w="97861" h="75027" extrusionOk="0">
                  <a:moveTo>
                    <a:pt x="1" y="1"/>
                  </a:moveTo>
                  <a:cubicBezTo>
                    <a:pt x="1" y="10798"/>
                    <a:pt x="8776" y="19572"/>
                    <a:pt x="19573" y="19572"/>
                  </a:cubicBezTo>
                  <a:lnTo>
                    <a:pt x="65241" y="19572"/>
                  </a:lnTo>
                  <a:lnTo>
                    <a:pt x="84813" y="75026"/>
                  </a:lnTo>
                  <a:lnTo>
                    <a:pt x="97861" y="68502"/>
                  </a:lnTo>
                  <a:lnTo>
                    <a:pt x="83932" y="10015"/>
                  </a:lnTo>
                  <a:cubicBezTo>
                    <a:pt x="82529" y="4143"/>
                    <a:pt x="77277" y="1"/>
                    <a:pt x="7124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5"/>
            <p:cNvSpPr/>
            <p:nvPr/>
          </p:nvSpPr>
          <p:spPr>
            <a:xfrm>
              <a:off x="7721877" y="3841476"/>
              <a:ext cx="406330" cy="203173"/>
            </a:xfrm>
            <a:custGeom>
              <a:avLst/>
              <a:gdLst/>
              <a:ahLst/>
              <a:cxnLst/>
              <a:rect l="l" t="t" r="r" b="b"/>
              <a:pathLst>
                <a:path w="26097" h="13049" extrusionOk="0">
                  <a:moveTo>
                    <a:pt x="13049" y="0"/>
                  </a:moveTo>
                  <a:lnTo>
                    <a:pt x="1" y="6524"/>
                  </a:lnTo>
                  <a:lnTo>
                    <a:pt x="1" y="13048"/>
                  </a:lnTo>
                  <a:lnTo>
                    <a:pt x="26096" y="13048"/>
                  </a:lnTo>
                  <a:lnTo>
                    <a:pt x="26096" y="6524"/>
                  </a:lnTo>
                  <a:lnTo>
                    <a:pt x="13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5"/>
            <p:cNvSpPr/>
            <p:nvPr/>
          </p:nvSpPr>
          <p:spPr>
            <a:xfrm>
              <a:off x="8128192" y="1555955"/>
              <a:ext cx="1015802" cy="660277"/>
            </a:xfrm>
            <a:custGeom>
              <a:avLst/>
              <a:gdLst/>
              <a:ahLst/>
              <a:cxnLst/>
              <a:rect l="l" t="t" r="r" b="b"/>
              <a:pathLst>
                <a:path w="65241" h="42407" extrusionOk="0">
                  <a:moveTo>
                    <a:pt x="0" y="1"/>
                  </a:moveTo>
                  <a:lnTo>
                    <a:pt x="0" y="42407"/>
                  </a:lnTo>
                  <a:lnTo>
                    <a:pt x="65240" y="42407"/>
                  </a:lnTo>
                  <a:lnTo>
                    <a:pt x="65240" y="1"/>
                  </a:lnTo>
                  <a:close/>
                </a:path>
              </a:pathLst>
            </a:custGeom>
            <a:solidFill>
              <a:srgbClr val="8098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5"/>
            <p:cNvSpPr/>
            <p:nvPr/>
          </p:nvSpPr>
          <p:spPr>
            <a:xfrm>
              <a:off x="8178981" y="1962270"/>
              <a:ext cx="609488" cy="609488"/>
            </a:xfrm>
            <a:custGeom>
              <a:avLst/>
              <a:gdLst/>
              <a:ahLst/>
              <a:cxnLst/>
              <a:rect l="l" t="t" r="r" b="b"/>
              <a:pathLst>
                <a:path w="39145" h="39145" extrusionOk="0">
                  <a:moveTo>
                    <a:pt x="22834" y="1"/>
                  </a:moveTo>
                  <a:lnTo>
                    <a:pt x="22834" y="29359"/>
                  </a:lnTo>
                  <a:lnTo>
                    <a:pt x="0" y="29359"/>
                  </a:lnTo>
                  <a:lnTo>
                    <a:pt x="0" y="39145"/>
                  </a:lnTo>
                  <a:lnTo>
                    <a:pt x="39144" y="39145"/>
                  </a:lnTo>
                  <a:lnTo>
                    <a:pt x="39144" y="1"/>
                  </a:lnTo>
                  <a:close/>
                </a:path>
              </a:pathLst>
            </a:custGeom>
            <a:solidFill>
              <a:srgbClr val="62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5"/>
            <p:cNvSpPr/>
            <p:nvPr/>
          </p:nvSpPr>
          <p:spPr>
            <a:xfrm>
              <a:off x="8483717" y="2774900"/>
              <a:ext cx="406330" cy="203173"/>
            </a:xfrm>
            <a:custGeom>
              <a:avLst/>
              <a:gdLst/>
              <a:ahLst/>
              <a:cxnLst/>
              <a:rect l="l" t="t" r="r" b="b"/>
              <a:pathLst>
                <a:path w="26097" h="13049" extrusionOk="0">
                  <a:moveTo>
                    <a:pt x="0" y="1"/>
                  </a:moveTo>
                  <a:lnTo>
                    <a:pt x="0" y="13048"/>
                  </a:lnTo>
                  <a:lnTo>
                    <a:pt x="26096" y="13048"/>
                  </a:lnTo>
                  <a:lnTo>
                    <a:pt x="26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5"/>
            <p:cNvSpPr/>
            <p:nvPr/>
          </p:nvSpPr>
          <p:spPr>
            <a:xfrm>
              <a:off x="8636085" y="2774900"/>
              <a:ext cx="101594" cy="203173"/>
            </a:xfrm>
            <a:custGeom>
              <a:avLst/>
              <a:gdLst/>
              <a:ahLst/>
              <a:cxnLst/>
              <a:rect l="l" t="t" r="r" b="b"/>
              <a:pathLst>
                <a:path w="6525" h="13049" extrusionOk="0">
                  <a:moveTo>
                    <a:pt x="0" y="1"/>
                  </a:moveTo>
                  <a:lnTo>
                    <a:pt x="0" y="13048"/>
                  </a:lnTo>
                  <a:lnTo>
                    <a:pt x="6524" y="13048"/>
                  </a:lnTo>
                  <a:lnTo>
                    <a:pt x="6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5"/>
            <p:cNvSpPr/>
            <p:nvPr/>
          </p:nvSpPr>
          <p:spPr>
            <a:xfrm>
              <a:off x="8331349" y="2978057"/>
              <a:ext cx="355541" cy="1066592"/>
            </a:xfrm>
            <a:custGeom>
              <a:avLst/>
              <a:gdLst/>
              <a:ahLst/>
              <a:cxnLst/>
              <a:rect l="l" t="t" r="r" b="b"/>
              <a:pathLst>
                <a:path w="22835" h="68503" extrusionOk="0">
                  <a:moveTo>
                    <a:pt x="9786" y="0"/>
                  </a:moveTo>
                  <a:lnTo>
                    <a:pt x="0" y="68502"/>
                  </a:lnTo>
                  <a:lnTo>
                    <a:pt x="9786" y="68502"/>
                  </a:lnTo>
                  <a:lnTo>
                    <a:pt x="22834"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5"/>
            <p:cNvSpPr/>
            <p:nvPr/>
          </p:nvSpPr>
          <p:spPr>
            <a:xfrm>
              <a:off x="8686875" y="2978057"/>
              <a:ext cx="355541" cy="1066592"/>
            </a:xfrm>
            <a:custGeom>
              <a:avLst/>
              <a:gdLst/>
              <a:ahLst/>
              <a:cxnLst/>
              <a:rect l="l" t="t" r="r" b="b"/>
              <a:pathLst>
                <a:path w="22835" h="68503" extrusionOk="0">
                  <a:moveTo>
                    <a:pt x="0" y="0"/>
                  </a:moveTo>
                  <a:lnTo>
                    <a:pt x="13048" y="68502"/>
                  </a:lnTo>
                  <a:lnTo>
                    <a:pt x="22834" y="68502"/>
                  </a:lnTo>
                  <a:lnTo>
                    <a:pt x="13048"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5"/>
            <p:cNvSpPr/>
            <p:nvPr/>
          </p:nvSpPr>
          <p:spPr>
            <a:xfrm>
              <a:off x="6960037" y="2774900"/>
              <a:ext cx="406330" cy="203173"/>
            </a:xfrm>
            <a:custGeom>
              <a:avLst/>
              <a:gdLst/>
              <a:ahLst/>
              <a:cxnLst/>
              <a:rect l="l" t="t" r="r" b="b"/>
              <a:pathLst>
                <a:path w="26097" h="13049" extrusionOk="0">
                  <a:moveTo>
                    <a:pt x="1" y="1"/>
                  </a:moveTo>
                  <a:lnTo>
                    <a:pt x="1" y="13048"/>
                  </a:lnTo>
                  <a:lnTo>
                    <a:pt x="26097" y="13048"/>
                  </a:lnTo>
                  <a:lnTo>
                    <a:pt x="260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5"/>
            <p:cNvSpPr/>
            <p:nvPr/>
          </p:nvSpPr>
          <p:spPr>
            <a:xfrm>
              <a:off x="7112405" y="2774900"/>
              <a:ext cx="101594" cy="203173"/>
            </a:xfrm>
            <a:custGeom>
              <a:avLst/>
              <a:gdLst/>
              <a:ahLst/>
              <a:cxnLst/>
              <a:rect l="l" t="t" r="r" b="b"/>
              <a:pathLst>
                <a:path w="6525" h="13049" extrusionOk="0">
                  <a:moveTo>
                    <a:pt x="1" y="1"/>
                  </a:moveTo>
                  <a:lnTo>
                    <a:pt x="1" y="13048"/>
                  </a:lnTo>
                  <a:lnTo>
                    <a:pt x="6525" y="13048"/>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5"/>
            <p:cNvSpPr/>
            <p:nvPr/>
          </p:nvSpPr>
          <p:spPr>
            <a:xfrm>
              <a:off x="6807669" y="2978057"/>
              <a:ext cx="355541" cy="1066592"/>
            </a:xfrm>
            <a:custGeom>
              <a:avLst/>
              <a:gdLst/>
              <a:ahLst/>
              <a:cxnLst/>
              <a:rect l="l" t="t" r="r" b="b"/>
              <a:pathLst>
                <a:path w="22835" h="68503" extrusionOk="0">
                  <a:moveTo>
                    <a:pt x="9787" y="0"/>
                  </a:moveTo>
                  <a:lnTo>
                    <a:pt x="1" y="68502"/>
                  </a:lnTo>
                  <a:lnTo>
                    <a:pt x="9787" y="68502"/>
                  </a:lnTo>
                  <a:lnTo>
                    <a:pt x="22835"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5"/>
            <p:cNvSpPr/>
            <p:nvPr/>
          </p:nvSpPr>
          <p:spPr>
            <a:xfrm>
              <a:off x="7163194" y="2978057"/>
              <a:ext cx="355541" cy="1066592"/>
            </a:xfrm>
            <a:custGeom>
              <a:avLst/>
              <a:gdLst/>
              <a:ahLst/>
              <a:cxnLst/>
              <a:rect l="l" t="t" r="r" b="b"/>
              <a:pathLst>
                <a:path w="22835" h="68503" extrusionOk="0">
                  <a:moveTo>
                    <a:pt x="1" y="0"/>
                  </a:moveTo>
                  <a:lnTo>
                    <a:pt x="13049" y="68502"/>
                  </a:lnTo>
                  <a:lnTo>
                    <a:pt x="22835" y="68502"/>
                  </a:lnTo>
                  <a:lnTo>
                    <a:pt x="13049"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5"/>
            <p:cNvSpPr/>
            <p:nvPr/>
          </p:nvSpPr>
          <p:spPr>
            <a:xfrm>
              <a:off x="6706090" y="1809902"/>
              <a:ext cx="152384" cy="203173"/>
            </a:xfrm>
            <a:custGeom>
              <a:avLst/>
              <a:gdLst/>
              <a:ahLst/>
              <a:cxnLst/>
              <a:rect l="l" t="t" r="r" b="b"/>
              <a:pathLst>
                <a:path w="9787" h="13049" extrusionOk="0">
                  <a:moveTo>
                    <a:pt x="1" y="1"/>
                  </a:moveTo>
                  <a:lnTo>
                    <a:pt x="1" y="6525"/>
                  </a:lnTo>
                  <a:cubicBezTo>
                    <a:pt x="1" y="10113"/>
                    <a:pt x="2937" y="13049"/>
                    <a:pt x="6525" y="13049"/>
                  </a:cubicBezTo>
                  <a:lnTo>
                    <a:pt x="9787" y="13049"/>
                  </a:lnTo>
                  <a:lnTo>
                    <a:pt x="9787"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5"/>
            <p:cNvSpPr/>
            <p:nvPr/>
          </p:nvSpPr>
          <p:spPr>
            <a:xfrm>
              <a:off x="6502933" y="1505166"/>
              <a:ext cx="304752" cy="304752"/>
            </a:xfrm>
            <a:custGeom>
              <a:avLst/>
              <a:gdLst/>
              <a:ahLst/>
              <a:cxnLst/>
              <a:rect l="l" t="t" r="r" b="b"/>
              <a:pathLst>
                <a:path w="19573" h="19573" extrusionOk="0">
                  <a:moveTo>
                    <a:pt x="9787" y="1"/>
                  </a:moveTo>
                  <a:cubicBezTo>
                    <a:pt x="4372" y="1"/>
                    <a:pt x="1" y="4372"/>
                    <a:pt x="1" y="9787"/>
                  </a:cubicBezTo>
                  <a:cubicBezTo>
                    <a:pt x="1" y="15202"/>
                    <a:pt x="4372" y="19573"/>
                    <a:pt x="9787" y="19573"/>
                  </a:cubicBezTo>
                  <a:cubicBezTo>
                    <a:pt x="15202" y="19573"/>
                    <a:pt x="19573" y="15202"/>
                    <a:pt x="19573" y="9787"/>
                  </a:cubicBezTo>
                  <a:cubicBezTo>
                    <a:pt x="19573" y="4372"/>
                    <a:pt x="15202" y="1"/>
                    <a:pt x="978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5"/>
            <p:cNvSpPr/>
            <p:nvPr/>
          </p:nvSpPr>
          <p:spPr>
            <a:xfrm>
              <a:off x="6655301" y="1606745"/>
              <a:ext cx="203173" cy="203173"/>
            </a:xfrm>
            <a:custGeom>
              <a:avLst/>
              <a:gdLst/>
              <a:ahLst/>
              <a:cxnLst/>
              <a:rect l="l" t="t" r="r" b="b"/>
              <a:pathLst>
                <a:path w="13049" h="13049" extrusionOk="0">
                  <a:moveTo>
                    <a:pt x="6525" y="1"/>
                  </a:moveTo>
                  <a:cubicBezTo>
                    <a:pt x="2937" y="1"/>
                    <a:pt x="1" y="2937"/>
                    <a:pt x="1" y="6525"/>
                  </a:cubicBezTo>
                  <a:lnTo>
                    <a:pt x="1" y="13049"/>
                  </a:lnTo>
                  <a:lnTo>
                    <a:pt x="13049" y="13049"/>
                  </a:lnTo>
                  <a:lnTo>
                    <a:pt x="13049" y="6525"/>
                  </a:lnTo>
                  <a:cubicBezTo>
                    <a:pt x="13049" y="2937"/>
                    <a:pt x="10113" y="1"/>
                    <a:pt x="6525" y="1"/>
                  </a:cubicBezTo>
                  <a:close/>
                </a:path>
              </a:pathLst>
            </a:cu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5"/>
            <p:cNvSpPr/>
            <p:nvPr/>
          </p:nvSpPr>
          <p:spPr>
            <a:xfrm>
              <a:off x="6655301" y="1708323"/>
              <a:ext cx="203173" cy="253962"/>
            </a:xfrm>
            <a:custGeom>
              <a:avLst/>
              <a:gdLst/>
              <a:ahLst/>
              <a:cxnLst/>
              <a:rect l="l" t="t" r="r" b="b"/>
              <a:pathLst>
                <a:path w="13049" h="16311" extrusionOk="0">
                  <a:moveTo>
                    <a:pt x="3263" y="1"/>
                  </a:moveTo>
                  <a:lnTo>
                    <a:pt x="1" y="3263"/>
                  </a:lnTo>
                  <a:lnTo>
                    <a:pt x="1" y="9787"/>
                  </a:lnTo>
                  <a:cubicBezTo>
                    <a:pt x="1" y="13375"/>
                    <a:pt x="2937" y="16311"/>
                    <a:pt x="6525" y="16311"/>
                  </a:cubicBezTo>
                  <a:cubicBezTo>
                    <a:pt x="10113" y="16311"/>
                    <a:pt x="13049" y="13375"/>
                    <a:pt x="13049" y="9787"/>
                  </a:cubicBezTo>
                  <a:lnTo>
                    <a:pt x="13049" y="3263"/>
                  </a:lnTo>
                  <a:lnTo>
                    <a:pt x="11124" y="3263"/>
                  </a:lnTo>
                  <a:cubicBezTo>
                    <a:pt x="8188" y="3263"/>
                    <a:pt x="5350" y="2088"/>
                    <a:pt x="3263" y="1"/>
                  </a:cubicBez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74315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357"/>
        <p:cNvGrpSpPr/>
        <p:nvPr/>
      </p:nvGrpSpPr>
      <p:grpSpPr>
        <a:xfrm>
          <a:off x="0" y="0"/>
          <a:ext cx="0" cy="0"/>
          <a:chOff x="0" y="0"/>
          <a:chExt cx="0" cy="0"/>
        </a:xfrm>
      </p:grpSpPr>
      <p:sp>
        <p:nvSpPr>
          <p:cNvPr id="1358" name="Google Shape;1358;p55"/>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ROAD MAP FOR RNN</a:t>
            </a:r>
            <a:endParaRPr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446" y="1285397"/>
            <a:ext cx="7065108" cy="280372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Difference between NN vs RNN</a:t>
            </a:r>
            <a:endParaRPr lang="en-US" dirty="0"/>
          </a:p>
        </p:txBody>
      </p:sp>
      <p:sp>
        <p:nvSpPr>
          <p:cNvPr id="3" name="Text Placeholder 2"/>
          <p:cNvSpPr>
            <a:spLocks noGrp="1"/>
          </p:cNvSpPr>
          <p:nvPr>
            <p:ph type="body" idx="1"/>
          </p:nvPr>
        </p:nvSpPr>
        <p:spPr/>
        <p:txBody>
          <a:bodyPr/>
          <a:lstStyle/>
          <a:p>
            <a:r>
              <a:rPr lang="en-US" dirty="0"/>
              <a:t>There are two main differences between FFNNs and RNNs. The Recurrent Neural Network uses:</a:t>
            </a:r>
          </a:p>
          <a:p>
            <a:pPr lvl="1">
              <a:spcBef>
                <a:spcPts val="0"/>
              </a:spcBef>
            </a:pPr>
            <a:r>
              <a:rPr lang="en-US" b="1" dirty="0"/>
              <a:t>sequences</a:t>
            </a:r>
            <a:r>
              <a:rPr lang="en-US" dirty="0"/>
              <a:t> as inputs in the training phase, and</a:t>
            </a:r>
          </a:p>
          <a:p>
            <a:pPr lvl="1">
              <a:spcBef>
                <a:spcPts val="0"/>
              </a:spcBef>
            </a:pPr>
            <a:r>
              <a:rPr lang="en-US" b="1" dirty="0"/>
              <a:t>memory</a:t>
            </a:r>
            <a:r>
              <a:rPr lang="en-US" dirty="0"/>
              <a:t> elements</a:t>
            </a:r>
          </a:p>
          <a:p>
            <a:r>
              <a:rPr lang="en-US" dirty="0" smtClean="0"/>
              <a:t>RNNs can take care of temporal dependencies i.e dependencies over time.</a:t>
            </a:r>
          </a:p>
          <a:p>
            <a:pPr marL="15240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215" y="2024202"/>
            <a:ext cx="2905613" cy="25309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404" y="2402372"/>
            <a:ext cx="4035620" cy="1774649"/>
          </a:xfrm>
          <a:prstGeom prst="rect">
            <a:avLst/>
          </a:prstGeom>
        </p:spPr>
      </p:pic>
    </p:spTree>
    <p:extLst>
      <p:ext uri="{BB962C8B-B14F-4D97-AF65-F5344CB8AC3E}">
        <p14:creationId xmlns:p14="http://schemas.microsoft.com/office/powerpoint/2010/main" val="3863586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Feed Forwading in RNN</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4087" y="1417637"/>
            <a:ext cx="4695825" cy="2714625"/>
          </a:xfrm>
          <a:prstGeom prst="rect">
            <a:avLst/>
          </a:prstGeom>
        </p:spPr>
      </p:pic>
    </p:spTree>
    <p:extLst>
      <p:ext uri="{BB962C8B-B14F-4D97-AF65-F5344CB8AC3E}">
        <p14:creationId xmlns:p14="http://schemas.microsoft.com/office/powerpoint/2010/main" val="25349434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Back Progagation in RNN</a:t>
            </a:r>
            <a:endParaRPr lang="en-US" dirty="0"/>
          </a:p>
        </p:txBody>
      </p:sp>
      <p:sp>
        <p:nvSpPr>
          <p:cNvPr id="3" name="Text Placeholder 2"/>
          <p:cNvSpPr>
            <a:spLocks noGrp="1"/>
          </p:cNvSpPr>
          <p:nvPr>
            <p:ph type="body" idx="1"/>
          </p:nvPr>
        </p:nvSpPr>
        <p:spPr/>
        <p:txBody>
          <a:bodyPr/>
          <a:lstStyle/>
          <a:p>
            <a:r>
              <a:rPr lang="en-US" dirty="0" smtClean="0"/>
              <a:t>Here we come across Accumulated Gradients as past inputs also come into picture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485" y="1677550"/>
            <a:ext cx="5410200" cy="2476500"/>
          </a:xfrm>
          <a:prstGeom prst="rect">
            <a:avLst/>
          </a:prstGeom>
        </p:spPr>
      </p:pic>
    </p:spTree>
    <p:extLst>
      <p:ext uri="{BB962C8B-B14F-4D97-AF65-F5344CB8AC3E}">
        <p14:creationId xmlns:p14="http://schemas.microsoft.com/office/powerpoint/2010/main" val="30811278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923" y="305538"/>
            <a:ext cx="7704000" cy="572700"/>
          </a:xfrm>
        </p:spPr>
        <p:txBody>
          <a:bodyPr/>
          <a:lstStyle/>
          <a:p>
            <a:pPr algn="ctr"/>
            <a:r>
              <a:rPr lang="en-US" dirty="0" smtClean="0"/>
              <a:t>Vanishing Gradient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252" y="878238"/>
            <a:ext cx="2963342" cy="23135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631" y="3428264"/>
            <a:ext cx="6346092" cy="1185534"/>
          </a:xfrm>
          <a:prstGeom prst="rect">
            <a:avLst/>
          </a:prstGeom>
        </p:spPr>
      </p:pic>
      <p:sp>
        <p:nvSpPr>
          <p:cNvPr id="6" name="Oval 5"/>
          <p:cNvSpPr/>
          <p:nvPr/>
        </p:nvSpPr>
        <p:spPr>
          <a:xfrm>
            <a:off x="890953" y="1414584"/>
            <a:ext cx="844062" cy="1008185"/>
          </a:xfrm>
          <a:prstGeom prst="ellipse">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schemeClr>
              </a:solidFill>
            </a:endParaRPr>
          </a:p>
        </p:txBody>
      </p:sp>
      <p:cxnSp>
        <p:nvCxnSpPr>
          <p:cNvPr id="8" name="Straight Arrow Connector 7"/>
          <p:cNvCxnSpPr/>
          <p:nvPr/>
        </p:nvCxnSpPr>
        <p:spPr>
          <a:xfrm>
            <a:off x="1836615" y="1852246"/>
            <a:ext cx="1078523" cy="7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3637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LSTM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831" y="1246442"/>
            <a:ext cx="4954220" cy="3363232"/>
          </a:xfrm>
          <a:prstGeom prst="rect">
            <a:avLst/>
          </a:prstGeom>
        </p:spPr>
      </p:pic>
      <p:sp>
        <p:nvSpPr>
          <p:cNvPr id="3" name="Oval 2"/>
          <p:cNvSpPr/>
          <p:nvPr/>
        </p:nvSpPr>
        <p:spPr>
          <a:xfrm>
            <a:off x="320431" y="2305538"/>
            <a:ext cx="851877" cy="859693"/>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1359877" y="2704123"/>
            <a:ext cx="711200" cy="7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3485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062" y="694150"/>
            <a:ext cx="6859831" cy="3904471"/>
          </a:xfrm>
          <a:prstGeom prst="rect">
            <a:avLst/>
          </a:prstGeom>
        </p:spPr>
      </p:pic>
    </p:spTree>
    <p:extLst>
      <p:ext uri="{BB962C8B-B14F-4D97-AF65-F5344CB8AC3E}">
        <p14:creationId xmlns:p14="http://schemas.microsoft.com/office/powerpoint/2010/main" val="8001191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449"/>
        <p:cNvGrpSpPr/>
        <p:nvPr/>
      </p:nvGrpSpPr>
      <p:grpSpPr>
        <a:xfrm>
          <a:off x="0" y="0"/>
          <a:ext cx="0" cy="0"/>
          <a:chOff x="0" y="0"/>
          <a:chExt cx="0" cy="0"/>
        </a:xfrm>
      </p:grpSpPr>
      <p:sp>
        <p:nvSpPr>
          <p:cNvPr id="1450" name="Google Shape;1450;p58"/>
          <p:cNvSpPr txBox="1">
            <a:spLocks noGrp="1"/>
          </p:cNvSpPr>
          <p:nvPr>
            <p:ph type="title"/>
          </p:nvPr>
        </p:nvSpPr>
        <p:spPr>
          <a:xfrm>
            <a:off x="3216900" y="1653325"/>
            <a:ext cx="1599000"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accent5"/>
                </a:solidFill>
              </a:rPr>
              <a:t>06</a:t>
            </a:r>
            <a:endParaRPr dirty="0">
              <a:solidFill>
                <a:schemeClr val="accent5"/>
              </a:solidFill>
            </a:endParaRPr>
          </a:p>
        </p:txBody>
      </p:sp>
      <p:sp>
        <p:nvSpPr>
          <p:cNvPr id="1451" name="Google Shape;1451;p58"/>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accent5"/>
                </a:solidFill>
              </a:rPr>
              <a:t>Attention Model</a:t>
            </a:r>
            <a:endParaRPr dirty="0">
              <a:solidFill>
                <a:schemeClr val="accent5"/>
              </a:solidFill>
            </a:endParaRPr>
          </a:p>
        </p:txBody>
      </p:sp>
      <p:grpSp>
        <p:nvGrpSpPr>
          <p:cNvPr id="1452" name="Google Shape;1452;p58"/>
          <p:cNvGrpSpPr/>
          <p:nvPr/>
        </p:nvGrpSpPr>
        <p:grpSpPr>
          <a:xfrm>
            <a:off x="6293268" y="1146387"/>
            <a:ext cx="2850726" cy="2850726"/>
            <a:chOff x="1435250" y="482750"/>
            <a:chExt cx="4729925" cy="4729925"/>
          </a:xfrm>
        </p:grpSpPr>
        <p:sp>
          <p:nvSpPr>
            <p:cNvPr id="1453" name="Google Shape;1453;p58"/>
            <p:cNvSpPr/>
            <p:nvPr/>
          </p:nvSpPr>
          <p:spPr>
            <a:xfrm>
              <a:off x="1435250" y="2929250"/>
              <a:ext cx="3180475" cy="2283425"/>
            </a:xfrm>
            <a:custGeom>
              <a:avLst/>
              <a:gdLst/>
              <a:ahLst/>
              <a:cxnLst/>
              <a:rect l="l" t="t" r="r" b="b"/>
              <a:pathLst>
                <a:path w="127219" h="91337" extrusionOk="0">
                  <a:moveTo>
                    <a:pt x="19573" y="1"/>
                  </a:moveTo>
                  <a:cubicBezTo>
                    <a:pt x="8776" y="1"/>
                    <a:pt x="1" y="8775"/>
                    <a:pt x="1" y="19572"/>
                  </a:cubicBezTo>
                  <a:lnTo>
                    <a:pt x="1" y="91336"/>
                  </a:lnTo>
                  <a:lnTo>
                    <a:pt x="88075" y="91336"/>
                  </a:lnTo>
                  <a:lnTo>
                    <a:pt x="88075" y="29358"/>
                  </a:lnTo>
                  <a:lnTo>
                    <a:pt x="127218" y="68502"/>
                  </a:lnTo>
                  <a:lnTo>
                    <a:pt x="127218" y="35882"/>
                  </a:lnTo>
                  <a:lnTo>
                    <a:pt x="96132" y="4796"/>
                  </a:lnTo>
                  <a:cubicBezTo>
                    <a:pt x="93065" y="1729"/>
                    <a:pt x="88923" y="1"/>
                    <a:pt x="84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1484200" y="4046475"/>
              <a:ext cx="472200" cy="456100"/>
            </a:xfrm>
            <a:custGeom>
              <a:avLst/>
              <a:gdLst/>
              <a:ahLst/>
              <a:cxnLst/>
              <a:rect l="l" t="t" r="r" b="b"/>
              <a:pathLst>
                <a:path w="18888" h="18244" extrusionOk="0">
                  <a:moveTo>
                    <a:pt x="3601" y="1"/>
                  </a:moveTo>
                  <a:cubicBezTo>
                    <a:pt x="2765" y="1"/>
                    <a:pt x="1925" y="327"/>
                    <a:pt x="1272" y="979"/>
                  </a:cubicBezTo>
                  <a:cubicBezTo>
                    <a:pt x="0" y="2252"/>
                    <a:pt x="0" y="4307"/>
                    <a:pt x="1272" y="5579"/>
                  </a:cubicBezTo>
                  <a:lnTo>
                    <a:pt x="12983" y="17289"/>
                  </a:lnTo>
                  <a:cubicBezTo>
                    <a:pt x="13619" y="17925"/>
                    <a:pt x="14451" y="18243"/>
                    <a:pt x="15283" y="18243"/>
                  </a:cubicBezTo>
                  <a:cubicBezTo>
                    <a:pt x="16114" y="18243"/>
                    <a:pt x="16946" y="17925"/>
                    <a:pt x="17582" y="17289"/>
                  </a:cubicBezTo>
                  <a:cubicBezTo>
                    <a:pt x="18887" y="15985"/>
                    <a:pt x="18887" y="13929"/>
                    <a:pt x="17582" y="12657"/>
                  </a:cubicBezTo>
                  <a:lnTo>
                    <a:pt x="5904" y="979"/>
                  </a:lnTo>
                  <a:cubicBezTo>
                    <a:pt x="5268" y="327"/>
                    <a:pt x="4436" y="1"/>
                    <a:pt x="3601" y="1"/>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8"/>
            <p:cNvSpPr/>
            <p:nvPr/>
          </p:nvSpPr>
          <p:spPr>
            <a:xfrm>
              <a:off x="1891950" y="3557800"/>
              <a:ext cx="512950" cy="496250"/>
            </a:xfrm>
            <a:custGeom>
              <a:avLst/>
              <a:gdLst/>
              <a:ahLst/>
              <a:cxnLst/>
              <a:rect l="l" t="t" r="r" b="b"/>
              <a:pathLst>
                <a:path w="20518" h="19850" extrusionOk="0">
                  <a:moveTo>
                    <a:pt x="3601" y="0"/>
                  </a:moveTo>
                  <a:cubicBezTo>
                    <a:pt x="2765" y="0"/>
                    <a:pt x="1925" y="318"/>
                    <a:pt x="1272" y="954"/>
                  </a:cubicBezTo>
                  <a:cubicBezTo>
                    <a:pt x="0" y="2227"/>
                    <a:pt x="0" y="4282"/>
                    <a:pt x="1272" y="5554"/>
                  </a:cubicBezTo>
                  <a:lnTo>
                    <a:pt x="14614" y="18895"/>
                  </a:lnTo>
                  <a:cubicBezTo>
                    <a:pt x="15250" y="19531"/>
                    <a:pt x="16082" y="19850"/>
                    <a:pt x="16913" y="19850"/>
                  </a:cubicBezTo>
                  <a:cubicBezTo>
                    <a:pt x="17745" y="19850"/>
                    <a:pt x="18577" y="19531"/>
                    <a:pt x="19213" y="18895"/>
                  </a:cubicBezTo>
                  <a:cubicBezTo>
                    <a:pt x="20518" y="17591"/>
                    <a:pt x="20518" y="15536"/>
                    <a:pt x="19213" y="14263"/>
                  </a:cubicBezTo>
                  <a:lnTo>
                    <a:pt x="5904" y="954"/>
                  </a:lnTo>
                  <a:cubicBezTo>
                    <a:pt x="5268" y="318"/>
                    <a:pt x="4436" y="0"/>
                    <a:pt x="3601" y="0"/>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8"/>
            <p:cNvSpPr/>
            <p:nvPr/>
          </p:nvSpPr>
          <p:spPr>
            <a:xfrm>
              <a:off x="4615700" y="3663200"/>
              <a:ext cx="1549475" cy="1549475"/>
            </a:xfrm>
            <a:custGeom>
              <a:avLst/>
              <a:gdLst/>
              <a:ahLst/>
              <a:cxnLst/>
              <a:rect l="l" t="t" r="r" b="b"/>
              <a:pathLst>
                <a:path w="61979" h="61979" extrusionOk="0">
                  <a:moveTo>
                    <a:pt x="0" y="0"/>
                  </a:moveTo>
                  <a:lnTo>
                    <a:pt x="0" y="61978"/>
                  </a:lnTo>
                  <a:lnTo>
                    <a:pt x="61978" y="61978"/>
                  </a:lnTo>
                  <a:lnTo>
                    <a:pt x="61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8"/>
            <p:cNvSpPr/>
            <p:nvPr/>
          </p:nvSpPr>
          <p:spPr>
            <a:xfrm>
              <a:off x="3310900" y="4886450"/>
              <a:ext cx="1304825" cy="326225"/>
            </a:xfrm>
            <a:custGeom>
              <a:avLst/>
              <a:gdLst/>
              <a:ahLst/>
              <a:cxnLst/>
              <a:rect l="l" t="t" r="r" b="b"/>
              <a:pathLst>
                <a:path w="52193" h="13049" extrusionOk="0">
                  <a:moveTo>
                    <a:pt x="1" y="0"/>
                  </a:moveTo>
                  <a:lnTo>
                    <a:pt x="1" y="6524"/>
                  </a:lnTo>
                  <a:cubicBezTo>
                    <a:pt x="1" y="10112"/>
                    <a:pt x="2936" y="13048"/>
                    <a:pt x="6525" y="13048"/>
                  </a:cubicBezTo>
                  <a:lnTo>
                    <a:pt x="52192" y="13048"/>
                  </a:lnTo>
                  <a:lnTo>
                    <a:pt x="52192" y="0"/>
                  </a:ln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8"/>
            <p:cNvSpPr/>
            <p:nvPr/>
          </p:nvSpPr>
          <p:spPr>
            <a:xfrm>
              <a:off x="2413850" y="2684600"/>
              <a:ext cx="489325" cy="733550"/>
            </a:xfrm>
            <a:custGeom>
              <a:avLst/>
              <a:gdLst/>
              <a:ahLst/>
              <a:cxnLst/>
              <a:rect l="l" t="t" r="r" b="b"/>
              <a:pathLst>
                <a:path w="19573" h="29342" extrusionOk="0">
                  <a:moveTo>
                    <a:pt x="1" y="1"/>
                  </a:moveTo>
                  <a:lnTo>
                    <a:pt x="1" y="19573"/>
                  </a:lnTo>
                  <a:cubicBezTo>
                    <a:pt x="1" y="24335"/>
                    <a:pt x="3426" y="28412"/>
                    <a:pt x="8123" y="29195"/>
                  </a:cubicBezTo>
                  <a:cubicBezTo>
                    <a:pt x="8688" y="29293"/>
                    <a:pt x="9252" y="29341"/>
                    <a:pt x="9809" y="29341"/>
                  </a:cubicBezTo>
                  <a:cubicBezTo>
                    <a:pt x="13883" y="29341"/>
                    <a:pt x="17612" y="26795"/>
                    <a:pt x="19018" y="22834"/>
                  </a:cubicBezTo>
                  <a:cubicBezTo>
                    <a:pt x="19377" y="21791"/>
                    <a:pt x="19573" y="20682"/>
                    <a:pt x="19573" y="19573"/>
                  </a:cubicBezTo>
                  <a:lnTo>
                    <a:pt x="19573"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8"/>
            <p:cNvSpPr/>
            <p:nvPr/>
          </p:nvSpPr>
          <p:spPr>
            <a:xfrm>
              <a:off x="2576950" y="2684600"/>
              <a:ext cx="326225" cy="570875"/>
            </a:xfrm>
            <a:custGeom>
              <a:avLst/>
              <a:gdLst/>
              <a:ahLst/>
              <a:cxnLst/>
              <a:rect l="l" t="t" r="r" b="b"/>
              <a:pathLst>
                <a:path w="13049" h="22835" extrusionOk="0">
                  <a:moveTo>
                    <a:pt x="1" y="1"/>
                  </a:moveTo>
                  <a:lnTo>
                    <a:pt x="1" y="13049"/>
                  </a:lnTo>
                  <a:cubicBezTo>
                    <a:pt x="1" y="18463"/>
                    <a:pt x="4372" y="22834"/>
                    <a:pt x="9787" y="22834"/>
                  </a:cubicBezTo>
                  <a:lnTo>
                    <a:pt x="12494" y="22834"/>
                  </a:lnTo>
                  <a:cubicBezTo>
                    <a:pt x="12853" y="21791"/>
                    <a:pt x="13049" y="20682"/>
                    <a:pt x="13049" y="19573"/>
                  </a:cubicBezTo>
                  <a:lnTo>
                    <a:pt x="13049"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8"/>
            <p:cNvSpPr/>
            <p:nvPr/>
          </p:nvSpPr>
          <p:spPr>
            <a:xfrm>
              <a:off x="1924550" y="4030175"/>
              <a:ext cx="2691175" cy="856300"/>
            </a:xfrm>
            <a:custGeom>
              <a:avLst/>
              <a:gdLst/>
              <a:ahLst/>
              <a:cxnLst/>
              <a:rect l="l" t="t" r="r" b="b"/>
              <a:pathLst>
                <a:path w="107647" h="34252" extrusionOk="0">
                  <a:moveTo>
                    <a:pt x="17942" y="0"/>
                  </a:moveTo>
                  <a:lnTo>
                    <a:pt x="1" y="17941"/>
                  </a:lnTo>
                  <a:lnTo>
                    <a:pt x="8678" y="26618"/>
                  </a:lnTo>
                  <a:cubicBezTo>
                    <a:pt x="13571" y="31511"/>
                    <a:pt x="20193" y="34251"/>
                    <a:pt x="27108" y="34251"/>
                  </a:cubicBezTo>
                  <a:lnTo>
                    <a:pt x="75027" y="34251"/>
                  </a:lnTo>
                  <a:lnTo>
                    <a:pt x="88075" y="24465"/>
                  </a:lnTo>
                  <a:lnTo>
                    <a:pt x="99720" y="33207"/>
                  </a:lnTo>
                  <a:cubicBezTo>
                    <a:pt x="100633" y="33892"/>
                    <a:pt x="101742" y="34251"/>
                    <a:pt x="102851" y="34251"/>
                  </a:cubicBezTo>
                  <a:cubicBezTo>
                    <a:pt x="105494" y="34251"/>
                    <a:pt x="107646" y="32098"/>
                    <a:pt x="107646" y="29456"/>
                  </a:cubicBezTo>
                  <a:cubicBezTo>
                    <a:pt x="107646" y="28347"/>
                    <a:pt x="107255" y="27271"/>
                    <a:pt x="106537" y="26390"/>
                  </a:cubicBezTo>
                  <a:lnTo>
                    <a:pt x="95512" y="13146"/>
                  </a:lnTo>
                  <a:cubicBezTo>
                    <a:pt x="92870" y="9982"/>
                    <a:pt x="88955" y="8155"/>
                    <a:pt x="84845" y="8155"/>
                  </a:cubicBezTo>
                  <a:cubicBezTo>
                    <a:pt x="82660" y="8155"/>
                    <a:pt x="80539" y="8645"/>
                    <a:pt x="78615" y="9623"/>
                  </a:cubicBezTo>
                  <a:lnTo>
                    <a:pt x="68503" y="14679"/>
                  </a:lnTo>
                  <a:lnTo>
                    <a:pt x="32621" y="14679"/>
                  </a:lnTo>
                  <a:lnTo>
                    <a:pt x="1794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8"/>
            <p:cNvSpPr/>
            <p:nvPr/>
          </p:nvSpPr>
          <p:spPr>
            <a:xfrm>
              <a:off x="3963300" y="3581650"/>
              <a:ext cx="652425" cy="1060175"/>
            </a:xfrm>
            <a:custGeom>
              <a:avLst/>
              <a:gdLst/>
              <a:ahLst/>
              <a:cxnLst/>
              <a:rect l="l" t="t" r="r" b="b"/>
              <a:pathLst>
                <a:path w="26097" h="42407" extrusionOk="0">
                  <a:moveTo>
                    <a:pt x="16310" y="0"/>
                  </a:moveTo>
                  <a:lnTo>
                    <a:pt x="1" y="16310"/>
                  </a:lnTo>
                  <a:lnTo>
                    <a:pt x="26096" y="42406"/>
                  </a:lnTo>
                  <a:lnTo>
                    <a:pt x="26096" y="9786"/>
                  </a:lnTo>
                  <a:lnTo>
                    <a:pt x="16310"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8"/>
            <p:cNvSpPr/>
            <p:nvPr/>
          </p:nvSpPr>
          <p:spPr>
            <a:xfrm>
              <a:off x="5186550" y="4152500"/>
              <a:ext cx="489325" cy="489325"/>
            </a:xfrm>
            <a:custGeom>
              <a:avLst/>
              <a:gdLst/>
              <a:ahLst/>
              <a:cxnLst/>
              <a:rect l="l" t="t" r="r" b="b"/>
              <a:pathLst>
                <a:path w="19573" h="19573" extrusionOk="0">
                  <a:moveTo>
                    <a:pt x="9786" y="0"/>
                  </a:moveTo>
                  <a:cubicBezTo>
                    <a:pt x="4371" y="0"/>
                    <a:pt x="0" y="4371"/>
                    <a:pt x="0" y="9786"/>
                  </a:cubicBezTo>
                  <a:cubicBezTo>
                    <a:pt x="0" y="15201"/>
                    <a:pt x="4371" y="19572"/>
                    <a:pt x="9786" y="19572"/>
                  </a:cubicBezTo>
                  <a:cubicBezTo>
                    <a:pt x="15201" y="19572"/>
                    <a:pt x="19572" y="15201"/>
                    <a:pt x="19572" y="9786"/>
                  </a:cubicBezTo>
                  <a:cubicBezTo>
                    <a:pt x="19572" y="4371"/>
                    <a:pt x="15201" y="0"/>
                    <a:pt x="9786" y="0"/>
                  </a:cubicBez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8"/>
            <p:cNvSpPr/>
            <p:nvPr/>
          </p:nvSpPr>
          <p:spPr>
            <a:xfrm>
              <a:off x="3555550" y="482750"/>
              <a:ext cx="2609625" cy="2772725"/>
            </a:xfrm>
            <a:custGeom>
              <a:avLst/>
              <a:gdLst/>
              <a:ahLst/>
              <a:cxnLst/>
              <a:rect l="l" t="t" r="r" b="b"/>
              <a:pathLst>
                <a:path w="104385" h="110909" extrusionOk="0">
                  <a:moveTo>
                    <a:pt x="6525" y="1"/>
                  </a:moveTo>
                  <a:cubicBezTo>
                    <a:pt x="2936" y="1"/>
                    <a:pt x="1" y="2937"/>
                    <a:pt x="1" y="6525"/>
                  </a:cubicBezTo>
                  <a:lnTo>
                    <a:pt x="1" y="88075"/>
                  </a:lnTo>
                  <a:cubicBezTo>
                    <a:pt x="1" y="91663"/>
                    <a:pt x="2936" y="94599"/>
                    <a:pt x="6525" y="94599"/>
                  </a:cubicBezTo>
                  <a:lnTo>
                    <a:pt x="48930" y="94599"/>
                  </a:lnTo>
                  <a:lnTo>
                    <a:pt x="71764" y="110908"/>
                  </a:lnTo>
                  <a:lnTo>
                    <a:pt x="71764" y="94599"/>
                  </a:lnTo>
                  <a:lnTo>
                    <a:pt x="97860" y="94599"/>
                  </a:lnTo>
                  <a:cubicBezTo>
                    <a:pt x="101448" y="94599"/>
                    <a:pt x="104384" y="91663"/>
                    <a:pt x="104384" y="88075"/>
                  </a:cubicBezTo>
                  <a:lnTo>
                    <a:pt x="104384" y="6525"/>
                  </a:lnTo>
                  <a:cubicBezTo>
                    <a:pt x="104384" y="2937"/>
                    <a:pt x="101448" y="1"/>
                    <a:pt x="97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p:nvPr/>
          </p:nvSpPr>
          <p:spPr>
            <a:xfrm>
              <a:off x="3881750" y="10536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8"/>
            <p:cNvSpPr/>
            <p:nvPr/>
          </p:nvSpPr>
          <p:spPr>
            <a:xfrm>
              <a:off x="4289500" y="1053600"/>
              <a:ext cx="489325" cy="163125"/>
            </a:xfrm>
            <a:custGeom>
              <a:avLst/>
              <a:gdLst/>
              <a:ahLst/>
              <a:cxnLst/>
              <a:rect l="l" t="t" r="r" b="b"/>
              <a:pathLst>
                <a:path w="19573" h="6525" extrusionOk="0">
                  <a:moveTo>
                    <a:pt x="0" y="1"/>
                  </a:moveTo>
                  <a:lnTo>
                    <a:pt x="0" y="6525"/>
                  </a:lnTo>
                  <a:lnTo>
                    <a:pt x="19572" y="6525"/>
                  </a:lnTo>
                  <a:lnTo>
                    <a:pt x="1957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8"/>
            <p:cNvSpPr/>
            <p:nvPr/>
          </p:nvSpPr>
          <p:spPr>
            <a:xfrm>
              <a:off x="4941900" y="10536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8"/>
            <p:cNvSpPr/>
            <p:nvPr/>
          </p:nvSpPr>
          <p:spPr>
            <a:xfrm>
              <a:off x="3881750" y="13798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8"/>
            <p:cNvSpPr/>
            <p:nvPr/>
          </p:nvSpPr>
          <p:spPr>
            <a:xfrm>
              <a:off x="4289500" y="1379800"/>
              <a:ext cx="244675" cy="163125"/>
            </a:xfrm>
            <a:custGeom>
              <a:avLst/>
              <a:gdLst/>
              <a:ahLst/>
              <a:cxnLst/>
              <a:rect l="l" t="t" r="r" b="b"/>
              <a:pathLst>
                <a:path w="9787" h="6525" extrusionOk="0">
                  <a:moveTo>
                    <a:pt x="0" y="1"/>
                  </a:moveTo>
                  <a:lnTo>
                    <a:pt x="0" y="6525"/>
                  </a:lnTo>
                  <a:lnTo>
                    <a:pt x="9786" y="6525"/>
                  </a:lnTo>
                  <a:lnTo>
                    <a:pt x="978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8"/>
            <p:cNvSpPr/>
            <p:nvPr/>
          </p:nvSpPr>
          <p:spPr>
            <a:xfrm>
              <a:off x="4697250" y="1379800"/>
              <a:ext cx="897075" cy="163125"/>
            </a:xfrm>
            <a:custGeom>
              <a:avLst/>
              <a:gdLst/>
              <a:ahLst/>
              <a:cxnLst/>
              <a:rect l="l" t="t" r="r" b="b"/>
              <a:pathLst>
                <a:path w="35883" h="6525" extrusionOk="0">
                  <a:moveTo>
                    <a:pt x="0" y="1"/>
                  </a:moveTo>
                  <a:lnTo>
                    <a:pt x="0" y="6525"/>
                  </a:lnTo>
                  <a:lnTo>
                    <a:pt x="35882" y="6525"/>
                  </a:lnTo>
                  <a:lnTo>
                    <a:pt x="3588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8"/>
            <p:cNvSpPr/>
            <p:nvPr/>
          </p:nvSpPr>
          <p:spPr>
            <a:xfrm>
              <a:off x="3881750" y="17060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8"/>
            <p:cNvSpPr/>
            <p:nvPr/>
          </p:nvSpPr>
          <p:spPr>
            <a:xfrm>
              <a:off x="4289500" y="1706000"/>
              <a:ext cx="652425" cy="163125"/>
            </a:xfrm>
            <a:custGeom>
              <a:avLst/>
              <a:gdLst/>
              <a:ahLst/>
              <a:cxnLst/>
              <a:rect l="l" t="t" r="r" b="b"/>
              <a:pathLst>
                <a:path w="26097" h="6525" extrusionOk="0">
                  <a:moveTo>
                    <a:pt x="0" y="1"/>
                  </a:moveTo>
                  <a:lnTo>
                    <a:pt x="0" y="6525"/>
                  </a:lnTo>
                  <a:lnTo>
                    <a:pt x="26096" y="6525"/>
                  </a:lnTo>
                  <a:lnTo>
                    <a:pt x="2609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8"/>
            <p:cNvSpPr/>
            <p:nvPr/>
          </p:nvSpPr>
          <p:spPr>
            <a:xfrm>
              <a:off x="5105000" y="17060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3881750" y="20322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8"/>
            <p:cNvSpPr/>
            <p:nvPr/>
          </p:nvSpPr>
          <p:spPr>
            <a:xfrm>
              <a:off x="4289500" y="2032200"/>
              <a:ext cx="1141725" cy="163125"/>
            </a:xfrm>
            <a:custGeom>
              <a:avLst/>
              <a:gdLst/>
              <a:ahLst/>
              <a:cxnLst/>
              <a:rect l="l" t="t" r="r" b="b"/>
              <a:pathLst>
                <a:path w="45669" h="6525" extrusionOk="0">
                  <a:moveTo>
                    <a:pt x="0" y="1"/>
                  </a:moveTo>
                  <a:lnTo>
                    <a:pt x="0" y="6525"/>
                  </a:lnTo>
                  <a:lnTo>
                    <a:pt x="45668" y="6525"/>
                  </a:lnTo>
                  <a:lnTo>
                    <a:pt x="4566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p:cNvSpPr/>
            <p:nvPr/>
          </p:nvSpPr>
          <p:spPr>
            <a:xfrm>
              <a:off x="5594300" y="20322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3881750" y="23584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4289500" y="2358400"/>
              <a:ext cx="733975" cy="163125"/>
            </a:xfrm>
            <a:custGeom>
              <a:avLst/>
              <a:gdLst/>
              <a:ahLst/>
              <a:cxnLst/>
              <a:rect l="l" t="t" r="r" b="b"/>
              <a:pathLst>
                <a:path w="29359" h="6525" extrusionOk="0">
                  <a:moveTo>
                    <a:pt x="0" y="1"/>
                  </a:moveTo>
                  <a:lnTo>
                    <a:pt x="0" y="6525"/>
                  </a:lnTo>
                  <a:lnTo>
                    <a:pt x="29358" y="6525"/>
                  </a:lnTo>
                  <a:lnTo>
                    <a:pt x="2935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5186550" y="23584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2413850" y="2358400"/>
              <a:ext cx="652425" cy="733975"/>
            </a:xfrm>
            <a:custGeom>
              <a:avLst/>
              <a:gdLst/>
              <a:ahLst/>
              <a:cxnLst/>
              <a:rect l="l" t="t" r="r" b="b"/>
              <a:pathLst>
                <a:path w="26097" h="29359" extrusionOk="0">
                  <a:moveTo>
                    <a:pt x="9787" y="1"/>
                  </a:moveTo>
                  <a:lnTo>
                    <a:pt x="1" y="9787"/>
                  </a:lnTo>
                  <a:lnTo>
                    <a:pt x="1" y="16311"/>
                  </a:lnTo>
                  <a:cubicBezTo>
                    <a:pt x="1" y="23520"/>
                    <a:pt x="5840" y="29359"/>
                    <a:pt x="13049" y="29359"/>
                  </a:cubicBezTo>
                  <a:cubicBezTo>
                    <a:pt x="20258" y="29359"/>
                    <a:pt x="26097" y="23520"/>
                    <a:pt x="26097" y="16311"/>
                  </a:cubicBezTo>
                  <a:lnTo>
                    <a:pt x="2609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2413850" y="2032200"/>
              <a:ext cx="815525" cy="570875"/>
            </a:xfrm>
            <a:custGeom>
              <a:avLst/>
              <a:gdLst/>
              <a:ahLst/>
              <a:cxnLst/>
              <a:rect l="l" t="t" r="r" b="b"/>
              <a:pathLst>
                <a:path w="32621" h="22835" extrusionOk="0">
                  <a:moveTo>
                    <a:pt x="13049" y="1"/>
                  </a:moveTo>
                  <a:cubicBezTo>
                    <a:pt x="5840" y="1"/>
                    <a:pt x="1" y="5840"/>
                    <a:pt x="1" y="13049"/>
                  </a:cubicBezTo>
                  <a:lnTo>
                    <a:pt x="1" y="22835"/>
                  </a:lnTo>
                  <a:lnTo>
                    <a:pt x="9787" y="13049"/>
                  </a:lnTo>
                  <a:lnTo>
                    <a:pt x="26097" y="13049"/>
                  </a:lnTo>
                  <a:lnTo>
                    <a:pt x="29293" y="11450"/>
                  </a:lnTo>
                  <a:cubicBezTo>
                    <a:pt x="31316" y="10439"/>
                    <a:pt x="32621" y="8351"/>
                    <a:pt x="32621" y="6035"/>
                  </a:cubicBezTo>
                  <a:cubicBezTo>
                    <a:pt x="32621" y="2708"/>
                    <a:pt x="29913" y="1"/>
                    <a:pt x="2658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371865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1982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396330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22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a:off x="4207950" y="645850"/>
              <a:ext cx="163125" cy="163125"/>
            </a:xfrm>
            <a:custGeom>
              <a:avLst/>
              <a:gdLst/>
              <a:ahLst/>
              <a:cxnLst/>
              <a:rect l="l" t="t" r="r" b="b"/>
              <a:pathLst>
                <a:path w="6525" h="6525" extrusionOk="0">
                  <a:moveTo>
                    <a:pt x="3262" y="1"/>
                  </a:moveTo>
                  <a:cubicBezTo>
                    <a:pt x="1468" y="1"/>
                    <a:pt x="1" y="1469"/>
                    <a:pt x="1" y="3263"/>
                  </a:cubicBezTo>
                  <a:cubicBezTo>
                    <a:pt x="1" y="5057"/>
                    <a:pt x="1468" y="6525"/>
                    <a:pt x="3262" y="6525"/>
                  </a:cubicBezTo>
                  <a:cubicBezTo>
                    <a:pt x="5057" y="6525"/>
                    <a:pt x="6524" y="5057"/>
                    <a:pt x="6524" y="3263"/>
                  </a:cubicBezTo>
                  <a:cubicBezTo>
                    <a:pt x="6524" y="1469"/>
                    <a:pt x="5057" y="1"/>
                    <a:pt x="3262" y="1"/>
                  </a:cubicBezTo>
                  <a:close/>
                </a:path>
              </a:pathLst>
            </a:cu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Sequence to Sequence Models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814" y="1207937"/>
            <a:ext cx="7400185" cy="3282232"/>
          </a:xfrm>
          <a:prstGeom prst="rect">
            <a:avLst/>
          </a:prstGeom>
        </p:spPr>
      </p:pic>
      <p:sp>
        <p:nvSpPr>
          <p:cNvPr id="5" name="TextBox 4"/>
          <p:cNvSpPr txBox="1"/>
          <p:nvPr/>
        </p:nvSpPr>
        <p:spPr>
          <a:xfrm>
            <a:off x="6947877" y="2235200"/>
            <a:ext cx="1062892" cy="738664"/>
          </a:xfrm>
          <a:prstGeom prst="rect">
            <a:avLst/>
          </a:prstGeom>
          <a:noFill/>
        </p:spPr>
        <p:txBody>
          <a:bodyPr wrap="square" rtlCol="0">
            <a:spAutoFit/>
          </a:bodyPr>
          <a:lstStyle/>
          <a:p>
            <a:pPr algn="ctr"/>
            <a:r>
              <a:rPr lang="en-US" dirty="0" smtClean="0">
                <a:solidFill>
                  <a:schemeClr val="tx1">
                    <a:lumMod val="50000"/>
                  </a:schemeClr>
                </a:solidFill>
              </a:rPr>
              <a:t>How</a:t>
            </a:r>
          </a:p>
          <a:p>
            <a:pPr algn="ctr"/>
            <a:r>
              <a:rPr lang="en-US" dirty="0" smtClean="0">
                <a:solidFill>
                  <a:schemeClr val="tx1">
                    <a:lumMod val="50000"/>
                  </a:schemeClr>
                </a:solidFill>
              </a:rPr>
              <a:t>Are</a:t>
            </a:r>
          </a:p>
          <a:p>
            <a:pPr algn="ctr"/>
            <a:r>
              <a:rPr lang="en-US" dirty="0" smtClean="0">
                <a:solidFill>
                  <a:schemeClr val="tx1">
                    <a:lumMod val="50000"/>
                  </a:schemeClr>
                </a:solidFill>
              </a:rPr>
              <a:t>You</a:t>
            </a:r>
            <a:endParaRPr lang="en-US" dirty="0">
              <a:solidFill>
                <a:schemeClr val="tx1">
                  <a:lumMod val="50000"/>
                </a:schemeClr>
              </a:solidFill>
            </a:endParaRPr>
          </a:p>
        </p:txBody>
      </p:sp>
      <p:sp>
        <p:nvSpPr>
          <p:cNvPr id="6" name="TextBox 5"/>
          <p:cNvSpPr txBox="1"/>
          <p:nvPr/>
        </p:nvSpPr>
        <p:spPr>
          <a:xfrm>
            <a:off x="4343032" y="1927423"/>
            <a:ext cx="761747" cy="307777"/>
          </a:xfrm>
          <a:prstGeom prst="rect">
            <a:avLst/>
          </a:prstGeom>
          <a:noFill/>
        </p:spPr>
        <p:txBody>
          <a:bodyPr wrap="none" rtlCol="0">
            <a:spAutoFit/>
          </a:bodyPr>
          <a:lstStyle/>
          <a:p>
            <a:r>
              <a:rPr lang="en-US" dirty="0" smtClean="0">
                <a:solidFill>
                  <a:schemeClr val="tx1">
                    <a:lumMod val="50000"/>
                  </a:schemeClr>
                </a:solidFill>
              </a:rPr>
              <a:t>context</a:t>
            </a:r>
            <a:endParaRPr lang="en-US" dirty="0">
              <a:solidFill>
                <a:schemeClr val="tx1">
                  <a:lumMod val="50000"/>
                </a:schemeClr>
              </a:solidFill>
            </a:endParaRPr>
          </a:p>
        </p:txBody>
      </p:sp>
    </p:spTree>
    <p:extLst>
      <p:ext uri="{BB962C8B-B14F-4D97-AF65-F5344CB8AC3E}">
        <p14:creationId xmlns:p14="http://schemas.microsoft.com/office/powerpoint/2010/main" val="688453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Attention Encoding</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8057" y="1398954"/>
            <a:ext cx="6008588" cy="2715155"/>
          </a:xfrm>
          <a:prstGeom prst="rect">
            <a:avLst/>
          </a:prstGeom>
        </p:spPr>
      </p:pic>
    </p:spTree>
    <p:extLst>
      <p:ext uri="{BB962C8B-B14F-4D97-AF65-F5344CB8AC3E}">
        <p14:creationId xmlns:p14="http://schemas.microsoft.com/office/powerpoint/2010/main" val="777601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0"/>
        <p:cNvGrpSpPr/>
        <p:nvPr/>
      </p:nvGrpSpPr>
      <p:grpSpPr>
        <a:xfrm>
          <a:off x="0" y="0"/>
          <a:ext cx="0" cy="0"/>
          <a:chOff x="0" y="0"/>
          <a:chExt cx="0" cy="0"/>
        </a:xfrm>
      </p:grpSpPr>
      <p:sp>
        <p:nvSpPr>
          <p:cNvPr id="731" name="Google Shape;731;p30"/>
          <p:cNvSpPr txBox="1">
            <a:spLocks noGrp="1"/>
          </p:cNvSpPr>
          <p:nvPr>
            <p:ph type="title"/>
          </p:nvPr>
        </p:nvSpPr>
        <p:spPr>
          <a:prstGeom prst="rect">
            <a:avLst/>
          </a:prstGeom>
        </p:spPr>
        <p:txBody>
          <a:bodyPr spcFirstLastPara="1" wrap="square" lIns="91425" tIns="91425" rIns="91425" bIns="91425" anchor="ctr" anchorCtr="0">
            <a:noAutofit/>
          </a:bodyPr>
          <a:lstStyle/>
          <a:p>
            <a:pPr lvl="0" algn="ctr"/>
            <a:r>
              <a:rPr lang="en-US" b="1" dirty="0" smtClean="0">
                <a:solidFill>
                  <a:schemeClr val="tx1">
                    <a:lumMod val="75000"/>
                  </a:schemeClr>
                </a:solidFill>
              </a:rPr>
              <a:t>DEFINITION</a:t>
            </a:r>
            <a:endParaRPr b="1" dirty="0">
              <a:solidFill>
                <a:schemeClr val="tx1">
                  <a:lumMod val="75000"/>
                </a:schemeClr>
              </a:solidFill>
            </a:endParaRPr>
          </a:p>
        </p:txBody>
      </p:sp>
      <p:sp>
        <p:nvSpPr>
          <p:cNvPr id="2" name="Text Placeholder 1"/>
          <p:cNvSpPr>
            <a:spLocks noGrp="1"/>
          </p:cNvSpPr>
          <p:nvPr>
            <p:ph type="body" idx="1"/>
          </p:nvPr>
        </p:nvSpPr>
        <p:spPr/>
        <p:txBody>
          <a:bodyPr/>
          <a:lstStyle/>
          <a:p>
            <a:pPr marL="152400" indent="0" algn="ctr">
              <a:buNone/>
            </a:pPr>
            <a:r>
              <a:rPr lang="en-US" sz="2800" b="1" dirty="0">
                <a:latin typeface="Oswald" panose="020B0604020202020204" charset="0"/>
              </a:rPr>
              <a:t>Natural language processing</a:t>
            </a:r>
            <a:r>
              <a:rPr lang="en-US" sz="2800" dirty="0">
                <a:latin typeface="Oswald" panose="020B0604020202020204" charset="0"/>
              </a:rPr>
              <a:t> (</a:t>
            </a:r>
            <a:r>
              <a:rPr lang="en-US" sz="2800" b="1" dirty="0">
                <a:latin typeface="Oswald" panose="020B0604020202020204" charset="0"/>
              </a:rPr>
              <a:t>NLP</a:t>
            </a:r>
            <a:r>
              <a:rPr lang="en-US" sz="2800" dirty="0">
                <a:latin typeface="Oswald" panose="020B0604020202020204" charset="0"/>
              </a:rPr>
              <a:t>) is a branch of artificial intelligence that helps computers </a:t>
            </a:r>
            <a:r>
              <a:rPr lang="en-US" sz="2800" b="1" dirty="0">
                <a:latin typeface="Oswald" panose="020B0604020202020204" charset="0"/>
              </a:rPr>
              <a:t>understand</a:t>
            </a:r>
            <a:r>
              <a:rPr lang="en-US" sz="2800" dirty="0">
                <a:latin typeface="Oswald" panose="020B0604020202020204" charset="0"/>
              </a:rPr>
              <a:t>, interpret and manipulate human </a:t>
            </a:r>
            <a:r>
              <a:rPr lang="en-US" sz="2800" b="1" dirty="0">
                <a:latin typeface="Oswald" panose="020B0604020202020204" charset="0"/>
              </a:rPr>
              <a:t>language</a:t>
            </a:r>
            <a:r>
              <a:rPr lang="en-US" sz="3200" dirty="0"/>
              <a:t>.</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Attention Decoding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974" y="1352062"/>
            <a:ext cx="6216251" cy="2986071"/>
          </a:xfrm>
          <a:prstGeom prst="rect">
            <a:avLst/>
          </a:prstGeom>
        </p:spPr>
      </p:pic>
    </p:spTree>
    <p:extLst>
      <p:ext uri="{BB962C8B-B14F-4D97-AF65-F5344CB8AC3E}">
        <p14:creationId xmlns:p14="http://schemas.microsoft.com/office/powerpoint/2010/main" val="42703006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Furthur Reading</a:t>
            </a:r>
            <a:endParaRPr lang="en-US" dirty="0"/>
          </a:p>
        </p:txBody>
      </p:sp>
      <p:sp>
        <p:nvSpPr>
          <p:cNvPr id="3" name="Text Placeholder 2"/>
          <p:cNvSpPr>
            <a:spLocks noGrp="1"/>
          </p:cNvSpPr>
          <p:nvPr>
            <p:ph type="body" idx="1"/>
          </p:nvPr>
        </p:nvSpPr>
        <p:spPr/>
        <p:txBody>
          <a:bodyPr/>
          <a:lstStyle/>
          <a:p>
            <a:pPr>
              <a:spcBef>
                <a:spcPts val="1200"/>
              </a:spcBef>
            </a:pPr>
            <a:r>
              <a:rPr lang="en-US" sz="1400" dirty="0" smtClean="0"/>
              <a:t>Multplicative Attention Model</a:t>
            </a:r>
          </a:p>
          <a:p>
            <a:pPr>
              <a:spcBef>
                <a:spcPts val="1200"/>
              </a:spcBef>
            </a:pPr>
            <a:r>
              <a:rPr lang="en-US" sz="1400" dirty="0" smtClean="0"/>
              <a:t>Additive Attention Model</a:t>
            </a:r>
          </a:p>
          <a:p>
            <a:pPr>
              <a:spcBef>
                <a:spcPts val="1200"/>
              </a:spcBef>
            </a:pPr>
            <a:r>
              <a:rPr lang="en-US" sz="1400" dirty="0" smtClean="0"/>
              <a:t>Self Attention</a:t>
            </a:r>
            <a:endParaRPr lang="en-US" sz="1400" dirty="0"/>
          </a:p>
        </p:txBody>
      </p:sp>
    </p:spTree>
    <p:extLst>
      <p:ext uri="{BB962C8B-B14F-4D97-AF65-F5344CB8AC3E}">
        <p14:creationId xmlns:p14="http://schemas.microsoft.com/office/powerpoint/2010/main" val="1109514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Text Placeholder 2"/>
          <p:cNvSpPr>
            <a:spLocks noGrp="1"/>
          </p:cNvSpPr>
          <p:nvPr>
            <p:ph type="body" idx="1"/>
          </p:nvPr>
        </p:nvSpPr>
        <p:spPr/>
        <p:txBody>
          <a:bodyPr/>
          <a:lstStyle/>
          <a:p>
            <a:r>
              <a:rPr lang="en-US" sz="1400" dirty="0" smtClean="0"/>
              <a:t>Language </a:t>
            </a:r>
            <a:r>
              <a:rPr lang="en-US" sz="1400" dirty="0"/>
              <a:t>Translator</a:t>
            </a:r>
            <a:endParaRPr lang="en-IN" sz="1400" dirty="0"/>
          </a:p>
          <a:p>
            <a:r>
              <a:rPr lang="en-IN" sz="1400" dirty="0"/>
              <a:t>Targeted </a:t>
            </a:r>
            <a:r>
              <a:rPr lang="en-IN" sz="1400" dirty="0" smtClean="0"/>
              <a:t>Advertising</a:t>
            </a:r>
          </a:p>
          <a:p>
            <a:r>
              <a:rPr lang="en-IN" sz="1400" dirty="0" smtClean="0"/>
              <a:t>Image captioning</a:t>
            </a:r>
            <a:endParaRPr lang="en-US" sz="1400" dirty="0"/>
          </a:p>
        </p:txBody>
      </p:sp>
      <p:pic>
        <p:nvPicPr>
          <p:cNvPr id="4" name="Picture 3">
            <a:extLst>
              <a:ext uri="{FF2B5EF4-FFF2-40B4-BE49-F238E27FC236}">
                <a16:creationId xmlns:a16="http://schemas.microsoft.com/office/drawing/2014/main" xmlns="" id="{EE843089-5453-4480-BF02-839B7B1B5DC6}"/>
              </a:ext>
            </a:extLst>
          </p:cNvPr>
          <p:cNvPicPr>
            <a:picLocks noChangeAspect="1"/>
          </p:cNvPicPr>
          <p:nvPr/>
        </p:nvPicPr>
        <p:blipFill>
          <a:blip r:embed="rId2"/>
          <a:stretch>
            <a:fillRect/>
          </a:stretch>
        </p:blipFill>
        <p:spPr>
          <a:xfrm>
            <a:off x="4897319" y="681645"/>
            <a:ext cx="3318191" cy="263554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312" y="2369128"/>
            <a:ext cx="4058695" cy="2078672"/>
          </a:xfrm>
          <a:prstGeom prst="rect">
            <a:avLst/>
          </a:prstGeom>
        </p:spPr>
      </p:pic>
    </p:spTree>
    <p:extLst>
      <p:ext uri="{BB962C8B-B14F-4D97-AF65-F5344CB8AC3E}">
        <p14:creationId xmlns:p14="http://schemas.microsoft.com/office/powerpoint/2010/main" val="20374764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sz="1400" dirty="0"/>
              <a:t>Voice Assistants</a:t>
            </a:r>
          </a:p>
          <a:p>
            <a:r>
              <a:rPr lang="en-US" sz="1400" dirty="0"/>
              <a:t>Search Autocorrect and Autocomplete</a:t>
            </a:r>
          </a:p>
          <a:p>
            <a:r>
              <a:rPr lang="en-US" sz="1400" dirty="0" smtClean="0"/>
              <a:t>Grammar Checkers</a:t>
            </a:r>
            <a:endParaRPr lang="en-IN" sz="1400" dirty="0"/>
          </a:p>
        </p:txBody>
      </p:sp>
      <p:pic>
        <p:nvPicPr>
          <p:cNvPr id="4" name="Picture 3">
            <a:extLst>
              <a:ext uri="{FF2B5EF4-FFF2-40B4-BE49-F238E27FC236}">
                <a16:creationId xmlns:a16="http://schemas.microsoft.com/office/drawing/2014/main" xmlns="" id="{1B717751-52BC-48E5-A16D-8832B65FE7DB}"/>
              </a:ext>
            </a:extLst>
          </p:cNvPr>
          <p:cNvPicPr>
            <a:picLocks noChangeAspect="1"/>
          </p:cNvPicPr>
          <p:nvPr/>
        </p:nvPicPr>
        <p:blipFill>
          <a:blip r:embed="rId2"/>
          <a:stretch>
            <a:fillRect/>
          </a:stretch>
        </p:blipFill>
        <p:spPr>
          <a:xfrm>
            <a:off x="1049520" y="2499358"/>
            <a:ext cx="5250076" cy="1906091"/>
          </a:xfrm>
          <a:prstGeom prst="rect">
            <a:avLst/>
          </a:prstGeom>
        </p:spPr>
      </p:pic>
      <p:pic>
        <p:nvPicPr>
          <p:cNvPr id="5" name="Picture 4">
            <a:extLst>
              <a:ext uri="{FF2B5EF4-FFF2-40B4-BE49-F238E27FC236}">
                <a16:creationId xmlns:a16="http://schemas.microsoft.com/office/drawing/2014/main" xmlns="" id="{4A9E5DC7-54EB-4EB0-8294-B2F9A4FD63BE}"/>
              </a:ext>
            </a:extLst>
          </p:cNvPr>
          <p:cNvPicPr>
            <a:picLocks noChangeAspect="1"/>
          </p:cNvPicPr>
          <p:nvPr/>
        </p:nvPicPr>
        <p:blipFill>
          <a:blip r:embed="rId3"/>
          <a:stretch>
            <a:fillRect/>
          </a:stretch>
        </p:blipFill>
        <p:spPr>
          <a:xfrm>
            <a:off x="6450194" y="947651"/>
            <a:ext cx="2369762" cy="2036907"/>
          </a:xfrm>
          <a:prstGeom prst="rect">
            <a:avLst/>
          </a:prstGeom>
        </p:spPr>
      </p:pic>
    </p:spTree>
    <p:extLst>
      <p:ext uri="{BB962C8B-B14F-4D97-AF65-F5344CB8AC3E}">
        <p14:creationId xmlns:p14="http://schemas.microsoft.com/office/powerpoint/2010/main" val="585766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sz="1400" dirty="0"/>
              <a:t>Chatbots</a:t>
            </a:r>
          </a:p>
          <a:p>
            <a:r>
              <a:rPr lang="en-US" sz="1400" dirty="0"/>
              <a:t>Survey Analysis</a:t>
            </a:r>
          </a:p>
          <a:p>
            <a:r>
              <a:rPr lang="en-US" sz="1400" dirty="0"/>
              <a:t>Email Filtering</a:t>
            </a:r>
            <a:endParaRPr lang="en-IN" sz="1400" dirty="0"/>
          </a:p>
          <a:p>
            <a:endParaRPr lang="en-US" dirty="0"/>
          </a:p>
        </p:txBody>
      </p:sp>
      <p:pic>
        <p:nvPicPr>
          <p:cNvPr id="4" name="Picture 3">
            <a:extLst>
              <a:ext uri="{FF2B5EF4-FFF2-40B4-BE49-F238E27FC236}">
                <a16:creationId xmlns:a16="http://schemas.microsoft.com/office/drawing/2014/main" xmlns="" id="{8AC35CB5-0606-4333-859F-01D11F5EF902}"/>
              </a:ext>
            </a:extLst>
          </p:cNvPr>
          <p:cNvPicPr>
            <a:picLocks noChangeAspect="1"/>
          </p:cNvPicPr>
          <p:nvPr/>
        </p:nvPicPr>
        <p:blipFill>
          <a:blip r:embed="rId2"/>
          <a:stretch>
            <a:fillRect/>
          </a:stretch>
        </p:blipFill>
        <p:spPr>
          <a:xfrm>
            <a:off x="1195045" y="2676550"/>
            <a:ext cx="3153437" cy="1965642"/>
          </a:xfrm>
          <a:prstGeom prst="rect">
            <a:avLst/>
          </a:prstGeom>
        </p:spPr>
      </p:pic>
      <p:pic>
        <p:nvPicPr>
          <p:cNvPr id="5" name="Picture 4">
            <a:extLst>
              <a:ext uri="{FF2B5EF4-FFF2-40B4-BE49-F238E27FC236}">
                <a16:creationId xmlns:a16="http://schemas.microsoft.com/office/drawing/2014/main" xmlns="" id="{46B9976C-6BB3-41DF-9E04-AD438935F095}"/>
              </a:ext>
            </a:extLst>
          </p:cNvPr>
          <p:cNvPicPr>
            <a:picLocks noChangeAspect="1"/>
          </p:cNvPicPr>
          <p:nvPr/>
        </p:nvPicPr>
        <p:blipFill>
          <a:blip r:embed="rId3"/>
          <a:stretch>
            <a:fillRect/>
          </a:stretch>
        </p:blipFill>
        <p:spPr>
          <a:xfrm>
            <a:off x="4823526" y="335517"/>
            <a:ext cx="3787074" cy="2341033"/>
          </a:xfrm>
          <a:prstGeom prst="rect">
            <a:avLst/>
          </a:prstGeom>
        </p:spPr>
      </p:pic>
    </p:spTree>
    <p:extLst>
      <p:ext uri="{BB962C8B-B14F-4D97-AF65-F5344CB8AC3E}">
        <p14:creationId xmlns:p14="http://schemas.microsoft.com/office/powerpoint/2010/main" val="3805790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THANK YOU</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875" y="1338262"/>
            <a:ext cx="6572250" cy="24669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768" y="415738"/>
            <a:ext cx="1367272" cy="821223"/>
          </a:xfrm>
          <a:prstGeom prst="rect">
            <a:avLst/>
          </a:prstGeom>
        </p:spPr>
      </p:pic>
    </p:spTree>
    <p:extLst>
      <p:ext uri="{BB962C8B-B14F-4D97-AF65-F5344CB8AC3E}">
        <p14:creationId xmlns:p14="http://schemas.microsoft.com/office/powerpoint/2010/main" val="832868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6"/>
        <p:cNvGrpSpPr/>
        <p:nvPr/>
      </p:nvGrpSpPr>
      <p:grpSpPr>
        <a:xfrm>
          <a:off x="0" y="0"/>
          <a:ext cx="0" cy="0"/>
          <a:chOff x="0" y="0"/>
          <a:chExt cx="0" cy="0"/>
        </a:xfrm>
      </p:grpSpPr>
      <p:grpSp>
        <p:nvGrpSpPr>
          <p:cNvPr id="748" name="Google Shape;748;p31"/>
          <p:cNvGrpSpPr/>
          <p:nvPr/>
        </p:nvGrpSpPr>
        <p:grpSpPr>
          <a:xfrm>
            <a:off x="0" y="4569046"/>
            <a:ext cx="1022509" cy="572747"/>
            <a:chOff x="-77" y="3784091"/>
            <a:chExt cx="2423582" cy="1357541"/>
          </a:xfrm>
        </p:grpSpPr>
        <p:sp>
          <p:nvSpPr>
            <p:cNvPr id="749" name="Google Shape;749;p3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31"/>
          <p:cNvGrpSpPr/>
          <p:nvPr/>
        </p:nvGrpSpPr>
        <p:grpSpPr>
          <a:xfrm rot="10800000">
            <a:off x="8121500" y="-4"/>
            <a:ext cx="1022509" cy="572747"/>
            <a:chOff x="-77" y="3784091"/>
            <a:chExt cx="2423582" cy="1357541"/>
          </a:xfrm>
        </p:grpSpPr>
        <p:sp>
          <p:nvSpPr>
            <p:cNvPr id="755" name="Google Shape;755;p3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itle 3"/>
          <p:cNvSpPr>
            <a:spLocks noGrp="1"/>
          </p:cNvSpPr>
          <p:nvPr>
            <p:ph type="title"/>
          </p:nvPr>
        </p:nvSpPr>
        <p:spPr/>
        <p:txBody>
          <a:bodyPr/>
          <a:lstStyle/>
          <a:p>
            <a:pPr algn="ctr"/>
            <a:r>
              <a:rPr lang="en-US" dirty="0" smtClean="0"/>
              <a:t>BASIC NLP PIPELINE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524" y="2000249"/>
            <a:ext cx="7373389" cy="1831918"/>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24"/>
        <p:cNvGrpSpPr/>
        <p:nvPr/>
      </p:nvGrpSpPr>
      <p:grpSpPr>
        <a:xfrm>
          <a:off x="0" y="0"/>
          <a:ext cx="0" cy="0"/>
          <a:chOff x="0" y="0"/>
          <a:chExt cx="0" cy="0"/>
        </a:xfrm>
      </p:grpSpPr>
      <p:sp>
        <p:nvSpPr>
          <p:cNvPr id="825" name="Google Shape;825;p35"/>
          <p:cNvSpPr txBox="1">
            <a:spLocks noGrp="1"/>
          </p:cNvSpPr>
          <p:nvPr>
            <p:ph type="title"/>
          </p:nvPr>
        </p:nvSpPr>
        <p:spPr>
          <a:xfrm>
            <a:off x="3216900" y="1418939"/>
            <a:ext cx="1599000"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02</a:t>
            </a:r>
            <a:endParaRPr dirty="0"/>
          </a:p>
        </p:txBody>
      </p:sp>
      <p:sp>
        <p:nvSpPr>
          <p:cNvPr id="826" name="Google Shape;826;p35"/>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 Acqusition and Text Processing</a:t>
            </a:r>
            <a:endParaRPr dirty="0"/>
          </a:p>
        </p:txBody>
      </p:sp>
      <p:grpSp>
        <p:nvGrpSpPr>
          <p:cNvPr id="827" name="Google Shape;827;p35"/>
          <p:cNvGrpSpPr/>
          <p:nvPr/>
        </p:nvGrpSpPr>
        <p:grpSpPr>
          <a:xfrm>
            <a:off x="6275049" y="1382979"/>
            <a:ext cx="2377553" cy="2377553"/>
            <a:chOff x="6198197" y="1098851"/>
            <a:chExt cx="2945797" cy="2945797"/>
          </a:xfrm>
        </p:grpSpPr>
        <p:sp>
          <p:nvSpPr>
            <p:cNvPr id="828" name="Google Shape;828;p35"/>
            <p:cNvSpPr/>
            <p:nvPr/>
          </p:nvSpPr>
          <p:spPr>
            <a:xfrm>
              <a:off x="7315562" y="1098851"/>
              <a:ext cx="1218960" cy="1218960"/>
            </a:xfrm>
            <a:custGeom>
              <a:avLst/>
              <a:gdLst/>
              <a:ahLst/>
              <a:cxnLst/>
              <a:rect l="l" t="t" r="r" b="b"/>
              <a:pathLst>
                <a:path w="78289" h="78289" extrusionOk="0">
                  <a:moveTo>
                    <a:pt x="39134" y="22835"/>
                  </a:moveTo>
                  <a:cubicBezTo>
                    <a:pt x="41240" y="22835"/>
                    <a:pt x="43361" y="23241"/>
                    <a:pt x="45375" y="24074"/>
                  </a:cubicBezTo>
                  <a:cubicBezTo>
                    <a:pt x="51475" y="26586"/>
                    <a:pt x="55454" y="32556"/>
                    <a:pt x="55454" y="39145"/>
                  </a:cubicBezTo>
                  <a:cubicBezTo>
                    <a:pt x="55454" y="48148"/>
                    <a:pt x="48148" y="55455"/>
                    <a:pt x="39145" y="55455"/>
                  </a:cubicBezTo>
                  <a:cubicBezTo>
                    <a:pt x="32555" y="55455"/>
                    <a:pt x="26586" y="51475"/>
                    <a:pt x="24074" y="45375"/>
                  </a:cubicBezTo>
                  <a:cubicBezTo>
                    <a:pt x="21562" y="39308"/>
                    <a:pt x="22932" y="32262"/>
                    <a:pt x="27597" y="27597"/>
                  </a:cubicBezTo>
                  <a:cubicBezTo>
                    <a:pt x="30714" y="24481"/>
                    <a:pt x="34893" y="22835"/>
                    <a:pt x="39134" y="22835"/>
                  </a:cubicBezTo>
                  <a:close/>
                  <a:moveTo>
                    <a:pt x="32621" y="1"/>
                  </a:moveTo>
                  <a:lnTo>
                    <a:pt x="32621" y="7177"/>
                  </a:lnTo>
                  <a:cubicBezTo>
                    <a:pt x="28543" y="8025"/>
                    <a:pt x="24629" y="9624"/>
                    <a:pt x="21171" y="11940"/>
                  </a:cubicBezTo>
                  <a:lnTo>
                    <a:pt x="16082" y="6851"/>
                  </a:lnTo>
                  <a:lnTo>
                    <a:pt x="6851" y="16083"/>
                  </a:lnTo>
                  <a:lnTo>
                    <a:pt x="11940" y="21171"/>
                  </a:lnTo>
                  <a:cubicBezTo>
                    <a:pt x="9624" y="24629"/>
                    <a:pt x="8025" y="28543"/>
                    <a:pt x="7177" y="32621"/>
                  </a:cubicBezTo>
                  <a:lnTo>
                    <a:pt x="1" y="32621"/>
                  </a:lnTo>
                  <a:lnTo>
                    <a:pt x="1" y="45669"/>
                  </a:lnTo>
                  <a:lnTo>
                    <a:pt x="7177" y="45669"/>
                  </a:lnTo>
                  <a:cubicBezTo>
                    <a:pt x="8025" y="49746"/>
                    <a:pt x="9624" y="53661"/>
                    <a:pt x="11940" y="57118"/>
                  </a:cubicBezTo>
                  <a:lnTo>
                    <a:pt x="6851" y="62207"/>
                  </a:lnTo>
                  <a:lnTo>
                    <a:pt x="16082" y="71438"/>
                  </a:lnTo>
                  <a:lnTo>
                    <a:pt x="21171" y="66350"/>
                  </a:lnTo>
                  <a:cubicBezTo>
                    <a:pt x="24629" y="68666"/>
                    <a:pt x="28543" y="70264"/>
                    <a:pt x="32621" y="71112"/>
                  </a:cubicBezTo>
                  <a:lnTo>
                    <a:pt x="32621" y="78289"/>
                  </a:lnTo>
                  <a:lnTo>
                    <a:pt x="45668" y="78289"/>
                  </a:lnTo>
                  <a:lnTo>
                    <a:pt x="45668" y="71112"/>
                  </a:lnTo>
                  <a:cubicBezTo>
                    <a:pt x="49746" y="70264"/>
                    <a:pt x="53660" y="68666"/>
                    <a:pt x="57118" y="66350"/>
                  </a:cubicBezTo>
                  <a:lnTo>
                    <a:pt x="62207" y="71438"/>
                  </a:lnTo>
                  <a:lnTo>
                    <a:pt x="71438" y="62207"/>
                  </a:lnTo>
                  <a:lnTo>
                    <a:pt x="66349" y="57118"/>
                  </a:lnTo>
                  <a:cubicBezTo>
                    <a:pt x="68665" y="53661"/>
                    <a:pt x="70264" y="49746"/>
                    <a:pt x="71112" y="45669"/>
                  </a:cubicBezTo>
                  <a:lnTo>
                    <a:pt x="78288" y="45669"/>
                  </a:lnTo>
                  <a:lnTo>
                    <a:pt x="78288" y="32621"/>
                  </a:lnTo>
                  <a:lnTo>
                    <a:pt x="71112" y="32621"/>
                  </a:lnTo>
                  <a:cubicBezTo>
                    <a:pt x="70264" y="28543"/>
                    <a:pt x="68665" y="24629"/>
                    <a:pt x="66349" y="21171"/>
                  </a:cubicBezTo>
                  <a:lnTo>
                    <a:pt x="71438" y="16083"/>
                  </a:lnTo>
                  <a:lnTo>
                    <a:pt x="62207" y="6851"/>
                  </a:lnTo>
                  <a:lnTo>
                    <a:pt x="57118" y="11940"/>
                  </a:lnTo>
                  <a:cubicBezTo>
                    <a:pt x="53660" y="9624"/>
                    <a:pt x="49746" y="8025"/>
                    <a:pt x="45668" y="7177"/>
                  </a:cubicBezTo>
                  <a:lnTo>
                    <a:pt x="45668" y="1"/>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7213984" y="2419374"/>
              <a:ext cx="355541" cy="152384"/>
            </a:xfrm>
            <a:custGeom>
              <a:avLst/>
              <a:gdLst/>
              <a:ahLst/>
              <a:cxnLst/>
              <a:rect l="l" t="t" r="r" b="b"/>
              <a:pathLst>
                <a:path w="22835" h="9787" extrusionOk="0">
                  <a:moveTo>
                    <a:pt x="1" y="1"/>
                  </a:moveTo>
                  <a:lnTo>
                    <a:pt x="1" y="9787"/>
                  </a:lnTo>
                  <a:lnTo>
                    <a:pt x="22835" y="9787"/>
                  </a:lnTo>
                  <a:lnTo>
                    <a:pt x="22835" y="1"/>
                  </a:lnTo>
                  <a:close/>
                </a:path>
              </a:pathLst>
            </a:custGeom>
            <a:solidFill>
              <a:srgbClr val="4B6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6283022" y="3307176"/>
              <a:ext cx="698875" cy="536854"/>
            </a:xfrm>
            <a:custGeom>
              <a:avLst/>
              <a:gdLst/>
              <a:ahLst/>
              <a:cxnLst/>
              <a:rect l="l" t="t" r="r" b="b"/>
              <a:pathLst>
                <a:path w="44886" h="34480" extrusionOk="0">
                  <a:moveTo>
                    <a:pt x="12722" y="0"/>
                  </a:moveTo>
                  <a:lnTo>
                    <a:pt x="9004" y="5350"/>
                  </a:lnTo>
                  <a:lnTo>
                    <a:pt x="21497" y="14092"/>
                  </a:lnTo>
                  <a:lnTo>
                    <a:pt x="0" y="29130"/>
                  </a:lnTo>
                  <a:lnTo>
                    <a:pt x="3752" y="34479"/>
                  </a:lnTo>
                  <a:lnTo>
                    <a:pt x="27173" y="18072"/>
                  </a:lnTo>
                  <a:lnTo>
                    <a:pt x="39666" y="26814"/>
                  </a:lnTo>
                  <a:lnTo>
                    <a:pt x="43418" y="21464"/>
                  </a:lnTo>
                  <a:lnTo>
                    <a:pt x="32849" y="14092"/>
                  </a:lnTo>
                  <a:lnTo>
                    <a:pt x="44885" y="5676"/>
                  </a:lnTo>
                  <a:lnTo>
                    <a:pt x="41134" y="326"/>
                  </a:lnTo>
                  <a:lnTo>
                    <a:pt x="27173" y="10112"/>
                  </a:lnTo>
                  <a:lnTo>
                    <a:pt x="127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6807669" y="3130425"/>
              <a:ext cx="406330" cy="914224"/>
            </a:xfrm>
            <a:custGeom>
              <a:avLst/>
              <a:gdLst/>
              <a:ahLst/>
              <a:cxnLst/>
              <a:rect l="l" t="t" r="r" b="b"/>
              <a:pathLst>
                <a:path w="26097" h="58717" extrusionOk="0">
                  <a:moveTo>
                    <a:pt x="1" y="0"/>
                  </a:moveTo>
                  <a:lnTo>
                    <a:pt x="19573" y="58716"/>
                  </a:lnTo>
                  <a:lnTo>
                    <a:pt x="26097" y="58716"/>
                  </a:lnTo>
                  <a:lnTo>
                    <a:pt x="143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6198197" y="3130425"/>
              <a:ext cx="406330" cy="914224"/>
            </a:xfrm>
            <a:custGeom>
              <a:avLst/>
              <a:gdLst/>
              <a:ahLst/>
              <a:cxnLst/>
              <a:rect l="l" t="t" r="r" b="b"/>
              <a:pathLst>
                <a:path w="26097" h="58717" extrusionOk="0">
                  <a:moveTo>
                    <a:pt x="11744" y="0"/>
                  </a:moveTo>
                  <a:lnTo>
                    <a:pt x="1" y="58716"/>
                  </a:lnTo>
                  <a:lnTo>
                    <a:pt x="6525" y="58716"/>
                  </a:lnTo>
                  <a:lnTo>
                    <a:pt x="260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6198197" y="2267006"/>
              <a:ext cx="1371328" cy="1015802"/>
            </a:xfrm>
            <a:custGeom>
              <a:avLst/>
              <a:gdLst/>
              <a:ahLst/>
              <a:cxnLst/>
              <a:rect l="l" t="t" r="r" b="b"/>
              <a:pathLst>
                <a:path w="88075" h="65241" extrusionOk="0">
                  <a:moveTo>
                    <a:pt x="9787" y="1"/>
                  </a:moveTo>
                  <a:cubicBezTo>
                    <a:pt x="4372" y="1"/>
                    <a:pt x="1" y="4372"/>
                    <a:pt x="1" y="9787"/>
                  </a:cubicBezTo>
                  <a:lnTo>
                    <a:pt x="1" y="39144"/>
                  </a:lnTo>
                  <a:cubicBezTo>
                    <a:pt x="1" y="53562"/>
                    <a:pt x="11679" y="65240"/>
                    <a:pt x="26097" y="65240"/>
                  </a:cubicBezTo>
                  <a:lnTo>
                    <a:pt x="88075" y="65240"/>
                  </a:lnTo>
                  <a:lnTo>
                    <a:pt x="88075" y="48930"/>
                  </a:lnTo>
                  <a:lnTo>
                    <a:pt x="32621" y="48930"/>
                  </a:lnTo>
                  <a:cubicBezTo>
                    <a:pt x="23618" y="48930"/>
                    <a:pt x="16311" y="41624"/>
                    <a:pt x="16311" y="32621"/>
                  </a:cubicBezTo>
                  <a:lnTo>
                    <a:pt x="16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6706090" y="2774900"/>
              <a:ext cx="1523696" cy="1168170"/>
            </a:xfrm>
            <a:custGeom>
              <a:avLst/>
              <a:gdLst/>
              <a:ahLst/>
              <a:cxnLst/>
              <a:rect l="l" t="t" r="r" b="b"/>
              <a:pathLst>
                <a:path w="97861" h="75027" extrusionOk="0">
                  <a:moveTo>
                    <a:pt x="1" y="1"/>
                  </a:moveTo>
                  <a:cubicBezTo>
                    <a:pt x="1" y="10798"/>
                    <a:pt x="8776" y="19572"/>
                    <a:pt x="19573" y="19572"/>
                  </a:cubicBezTo>
                  <a:lnTo>
                    <a:pt x="65241" y="19572"/>
                  </a:lnTo>
                  <a:lnTo>
                    <a:pt x="78289" y="75026"/>
                  </a:lnTo>
                  <a:lnTo>
                    <a:pt x="84812" y="75026"/>
                  </a:lnTo>
                  <a:lnTo>
                    <a:pt x="97860" y="68502"/>
                  </a:lnTo>
                  <a:lnTo>
                    <a:pt x="83932" y="10015"/>
                  </a:lnTo>
                  <a:cubicBezTo>
                    <a:pt x="82529" y="4143"/>
                    <a:pt x="77277" y="1"/>
                    <a:pt x="71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7925034" y="3841476"/>
              <a:ext cx="507909" cy="203173"/>
            </a:xfrm>
            <a:custGeom>
              <a:avLst/>
              <a:gdLst/>
              <a:ahLst/>
              <a:cxnLst/>
              <a:rect l="l" t="t" r="r" b="b"/>
              <a:pathLst>
                <a:path w="32621" h="13049" extrusionOk="0">
                  <a:moveTo>
                    <a:pt x="19572" y="0"/>
                  </a:moveTo>
                  <a:lnTo>
                    <a:pt x="6524" y="6524"/>
                  </a:lnTo>
                  <a:lnTo>
                    <a:pt x="1" y="6524"/>
                  </a:lnTo>
                  <a:lnTo>
                    <a:pt x="1" y="13048"/>
                  </a:lnTo>
                  <a:lnTo>
                    <a:pt x="32620" y="13048"/>
                  </a:lnTo>
                  <a:lnTo>
                    <a:pt x="32620" y="6524"/>
                  </a:lnTo>
                  <a:lnTo>
                    <a:pt x="19572" y="0"/>
                  </a:lnTo>
                  <a:close/>
                </a:path>
              </a:pathLst>
            </a:custGeom>
            <a:solidFill>
              <a:srgbClr val="794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6283022" y="1962270"/>
              <a:ext cx="1184924" cy="812645"/>
            </a:xfrm>
            <a:custGeom>
              <a:avLst/>
              <a:gdLst/>
              <a:ahLst/>
              <a:cxnLst/>
              <a:rect l="l" t="t" r="r" b="b"/>
              <a:pathLst>
                <a:path w="76103" h="52193" extrusionOk="0">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55715" y="29359"/>
                  </a:lnTo>
                  <a:lnTo>
                    <a:pt x="76103" y="29359"/>
                  </a:lnTo>
                  <a:lnTo>
                    <a:pt x="60739" y="12103"/>
                  </a:lnTo>
                  <a:lnTo>
                    <a:pt x="53888" y="4372"/>
                  </a:lnTo>
                  <a:cubicBezTo>
                    <a:pt x="51409" y="1599"/>
                    <a:pt x="47886" y="1"/>
                    <a:pt x="44135" y="1"/>
                  </a:cubicBez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6283022" y="1962270"/>
              <a:ext cx="945706" cy="812645"/>
            </a:xfrm>
            <a:custGeom>
              <a:avLst/>
              <a:gdLst/>
              <a:ahLst/>
              <a:cxnLst/>
              <a:rect l="l" t="t" r="r" b="b"/>
              <a:pathLst>
                <a:path w="60739" h="52193" extrusionOk="0">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60739" y="12103"/>
                  </a:lnTo>
                  <a:lnTo>
                    <a:pt x="53888" y="4372"/>
                  </a:lnTo>
                  <a:cubicBezTo>
                    <a:pt x="51409" y="1599"/>
                    <a:pt x="47886" y="1"/>
                    <a:pt x="441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6756880" y="2571742"/>
              <a:ext cx="2387115" cy="203173"/>
            </a:xfrm>
            <a:custGeom>
              <a:avLst/>
              <a:gdLst/>
              <a:ahLst/>
              <a:cxnLst/>
              <a:rect l="l" t="t" r="r" b="b"/>
              <a:pathLst>
                <a:path w="153315" h="13049" extrusionOk="0">
                  <a:moveTo>
                    <a:pt x="1" y="1"/>
                  </a:moveTo>
                  <a:lnTo>
                    <a:pt x="1" y="13049"/>
                  </a:lnTo>
                  <a:lnTo>
                    <a:pt x="153314" y="13049"/>
                  </a:lnTo>
                  <a:lnTo>
                    <a:pt x="153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6381051" y="2302942"/>
              <a:ext cx="141718" cy="131302"/>
            </a:xfrm>
            <a:custGeom>
              <a:avLst/>
              <a:gdLst/>
              <a:ahLst/>
              <a:cxnLst/>
              <a:rect l="l" t="t" r="r" b="b"/>
              <a:pathLst>
                <a:path w="9102" h="8433" extrusionOk="0">
                  <a:moveTo>
                    <a:pt x="3605" y="1"/>
                  </a:moveTo>
                  <a:cubicBezTo>
                    <a:pt x="2773" y="1"/>
                    <a:pt x="1941" y="319"/>
                    <a:pt x="1305" y="955"/>
                  </a:cubicBezTo>
                  <a:cubicBezTo>
                    <a:pt x="0" y="2227"/>
                    <a:pt x="0" y="4282"/>
                    <a:pt x="1305" y="5554"/>
                  </a:cubicBezTo>
                  <a:lnTo>
                    <a:pt x="3197" y="7479"/>
                  </a:lnTo>
                  <a:cubicBezTo>
                    <a:pt x="3833" y="8115"/>
                    <a:pt x="4665" y="8433"/>
                    <a:pt x="5501" y="8433"/>
                  </a:cubicBezTo>
                  <a:cubicBezTo>
                    <a:pt x="6337" y="8433"/>
                    <a:pt x="7176" y="8115"/>
                    <a:pt x="7829" y="7479"/>
                  </a:cubicBezTo>
                  <a:cubicBezTo>
                    <a:pt x="9101" y="6206"/>
                    <a:pt x="9101" y="4151"/>
                    <a:pt x="7829" y="2847"/>
                  </a:cubicBezTo>
                  <a:lnTo>
                    <a:pt x="5904" y="955"/>
                  </a:lnTo>
                  <a:cubicBezTo>
                    <a:pt x="5268" y="319"/>
                    <a:pt x="4436" y="1"/>
                    <a:pt x="3605" y="1"/>
                  </a:cubicBezTo>
                  <a:close/>
                </a:path>
              </a:pathLst>
            </a:custGeom>
            <a:solidFill>
              <a:srgbClr val="B39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5"/>
            <p:cNvSpPr/>
            <p:nvPr/>
          </p:nvSpPr>
          <p:spPr>
            <a:xfrm>
              <a:off x="6498371" y="2115152"/>
              <a:ext cx="176766" cy="166724"/>
            </a:xfrm>
            <a:custGeom>
              <a:avLst/>
              <a:gdLst/>
              <a:ahLst/>
              <a:cxnLst/>
              <a:rect l="l" t="t" r="r" b="b"/>
              <a:pathLst>
                <a:path w="11353" h="10708" extrusionOk="0">
                  <a:moveTo>
                    <a:pt x="3601" y="0"/>
                  </a:moveTo>
                  <a:cubicBezTo>
                    <a:pt x="2765" y="0"/>
                    <a:pt x="1925" y="327"/>
                    <a:pt x="1272" y="979"/>
                  </a:cubicBezTo>
                  <a:cubicBezTo>
                    <a:pt x="0" y="2251"/>
                    <a:pt x="0" y="4306"/>
                    <a:pt x="1272" y="5578"/>
                  </a:cubicBezTo>
                  <a:lnTo>
                    <a:pt x="5448" y="9754"/>
                  </a:lnTo>
                  <a:cubicBezTo>
                    <a:pt x="6084" y="10390"/>
                    <a:pt x="6916" y="10708"/>
                    <a:pt x="7752" y="10708"/>
                  </a:cubicBezTo>
                  <a:cubicBezTo>
                    <a:pt x="8587" y="10708"/>
                    <a:pt x="9427" y="10390"/>
                    <a:pt x="10080" y="9754"/>
                  </a:cubicBezTo>
                  <a:cubicBezTo>
                    <a:pt x="11352" y="8481"/>
                    <a:pt x="11352" y="6426"/>
                    <a:pt x="10080" y="5122"/>
                  </a:cubicBezTo>
                  <a:lnTo>
                    <a:pt x="5904" y="979"/>
                  </a:lnTo>
                  <a:cubicBezTo>
                    <a:pt x="5268" y="327"/>
                    <a:pt x="4437" y="0"/>
                    <a:pt x="3601" y="0"/>
                  </a:cubicBezTo>
                  <a:close/>
                </a:path>
              </a:pathLst>
            </a:custGeom>
            <a:solidFill>
              <a:srgbClr val="B39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5"/>
            <p:cNvSpPr/>
            <p:nvPr/>
          </p:nvSpPr>
          <p:spPr>
            <a:xfrm>
              <a:off x="6655301" y="1809902"/>
              <a:ext cx="203173" cy="304752"/>
            </a:xfrm>
            <a:custGeom>
              <a:avLst/>
              <a:gdLst/>
              <a:ahLst/>
              <a:cxnLst/>
              <a:rect l="l" t="t" r="r" b="b"/>
              <a:pathLst>
                <a:path w="13049" h="19573" extrusionOk="0">
                  <a:moveTo>
                    <a:pt x="1" y="1"/>
                  </a:moveTo>
                  <a:lnTo>
                    <a:pt x="1" y="13049"/>
                  </a:lnTo>
                  <a:lnTo>
                    <a:pt x="6525" y="19573"/>
                  </a:lnTo>
                  <a:lnTo>
                    <a:pt x="13049" y="13049"/>
                  </a:lnTo>
                  <a:lnTo>
                    <a:pt x="13049"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6502933" y="2267006"/>
              <a:ext cx="761856" cy="304752"/>
            </a:xfrm>
            <a:custGeom>
              <a:avLst/>
              <a:gdLst/>
              <a:ahLst/>
              <a:cxnLst/>
              <a:rect l="l" t="t" r="r" b="b"/>
              <a:pathLst>
                <a:path w="48931" h="19573" extrusionOk="0">
                  <a:moveTo>
                    <a:pt x="9787" y="1"/>
                  </a:moveTo>
                  <a:lnTo>
                    <a:pt x="1" y="9787"/>
                  </a:lnTo>
                  <a:lnTo>
                    <a:pt x="5970" y="15756"/>
                  </a:lnTo>
                  <a:cubicBezTo>
                    <a:pt x="8417" y="18203"/>
                    <a:pt x="11744" y="19573"/>
                    <a:pt x="15202" y="19573"/>
                  </a:cubicBezTo>
                  <a:lnTo>
                    <a:pt x="48931" y="19573"/>
                  </a:lnTo>
                  <a:lnTo>
                    <a:pt x="48931" y="16311"/>
                  </a:lnTo>
                  <a:cubicBezTo>
                    <a:pt x="48931" y="10896"/>
                    <a:pt x="44560" y="6525"/>
                    <a:pt x="39145" y="6525"/>
                  </a:cubicBezTo>
                  <a:lnTo>
                    <a:pt x="16311" y="6525"/>
                  </a:lnTo>
                  <a:lnTo>
                    <a:pt x="978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5"/>
            <p:cNvSpPr/>
            <p:nvPr/>
          </p:nvSpPr>
          <p:spPr>
            <a:xfrm>
              <a:off x="7518720" y="2063849"/>
              <a:ext cx="457120" cy="507909"/>
            </a:xfrm>
            <a:custGeom>
              <a:avLst/>
              <a:gdLst/>
              <a:ahLst/>
              <a:cxnLst/>
              <a:rect l="l" t="t" r="r" b="b"/>
              <a:pathLst>
                <a:path w="29359" h="32621" extrusionOk="0">
                  <a:moveTo>
                    <a:pt x="6525" y="1"/>
                  </a:moveTo>
                  <a:lnTo>
                    <a:pt x="1" y="32621"/>
                  </a:lnTo>
                  <a:lnTo>
                    <a:pt x="22835" y="32621"/>
                  </a:lnTo>
                  <a:lnTo>
                    <a:pt x="29358" y="1"/>
                  </a:lnTo>
                  <a:close/>
                </a:path>
              </a:pathLst>
            </a:custGeom>
            <a:solidFill>
              <a:srgbClr val="62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5"/>
            <p:cNvSpPr/>
            <p:nvPr/>
          </p:nvSpPr>
          <p:spPr>
            <a:xfrm>
              <a:off x="6401354" y="2774900"/>
              <a:ext cx="1523696" cy="1168170"/>
            </a:xfrm>
            <a:custGeom>
              <a:avLst/>
              <a:gdLst/>
              <a:ahLst/>
              <a:cxnLst/>
              <a:rect l="l" t="t" r="r" b="b"/>
              <a:pathLst>
                <a:path w="97861" h="75027" extrusionOk="0">
                  <a:moveTo>
                    <a:pt x="1" y="1"/>
                  </a:moveTo>
                  <a:cubicBezTo>
                    <a:pt x="1" y="10798"/>
                    <a:pt x="8776" y="19572"/>
                    <a:pt x="19573" y="19572"/>
                  </a:cubicBezTo>
                  <a:lnTo>
                    <a:pt x="65241" y="19572"/>
                  </a:lnTo>
                  <a:lnTo>
                    <a:pt x="84813" y="75026"/>
                  </a:lnTo>
                  <a:lnTo>
                    <a:pt x="97861" y="68502"/>
                  </a:lnTo>
                  <a:lnTo>
                    <a:pt x="83932" y="10015"/>
                  </a:lnTo>
                  <a:cubicBezTo>
                    <a:pt x="82529" y="4143"/>
                    <a:pt x="77277" y="1"/>
                    <a:pt x="7124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5"/>
            <p:cNvSpPr/>
            <p:nvPr/>
          </p:nvSpPr>
          <p:spPr>
            <a:xfrm>
              <a:off x="7721877" y="3841476"/>
              <a:ext cx="406330" cy="203173"/>
            </a:xfrm>
            <a:custGeom>
              <a:avLst/>
              <a:gdLst/>
              <a:ahLst/>
              <a:cxnLst/>
              <a:rect l="l" t="t" r="r" b="b"/>
              <a:pathLst>
                <a:path w="26097" h="13049" extrusionOk="0">
                  <a:moveTo>
                    <a:pt x="13049" y="0"/>
                  </a:moveTo>
                  <a:lnTo>
                    <a:pt x="1" y="6524"/>
                  </a:lnTo>
                  <a:lnTo>
                    <a:pt x="1" y="13048"/>
                  </a:lnTo>
                  <a:lnTo>
                    <a:pt x="26096" y="13048"/>
                  </a:lnTo>
                  <a:lnTo>
                    <a:pt x="26096" y="6524"/>
                  </a:lnTo>
                  <a:lnTo>
                    <a:pt x="13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5"/>
            <p:cNvSpPr/>
            <p:nvPr/>
          </p:nvSpPr>
          <p:spPr>
            <a:xfrm>
              <a:off x="8128192" y="1555955"/>
              <a:ext cx="1015802" cy="660277"/>
            </a:xfrm>
            <a:custGeom>
              <a:avLst/>
              <a:gdLst/>
              <a:ahLst/>
              <a:cxnLst/>
              <a:rect l="l" t="t" r="r" b="b"/>
              <a:pathLst>
                <a:path w="65241" h="42407" extrusionOk="0">
                  <a:moveTo>
                    <a:pt x="0" y="1"/>
                  </a:moveTo>
                  <a:lnTo>
                    <a:pt x="0" y="42407"/>
                  </a:lnTo>
                  <a:lnTo>
                    <a:pt x="65240" y="42407"/>
                  </a:lnTo>
                  <a:lnTo>
                    <a:pt x="65240" y="1"/>
                  </a:lnTo>
                  <a:close/>
                </a:path>
              </a:pathLst>
            </a:custGeom>
            <a:solidFill>
              <a:srgbClr val="8098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5"/>
            <p:cNvSpPr/>
            <p:nvPr/>
          </p:nvSpPr>
          <p:spPr>
            <a:xfrm>
              <a:off x="8178981" y="1962270"/>
              <a:ext cx="609488" cy="609488"/>
            </a:xfrm>
            <a:custGeom>
              <a:avLst/>
              <a:gdLst/>
              <a:ahLst/>
              <a:cxnLst/>
              <a:rect l="l" t="t" r="r" b="b"/>
              <a:pathLst>
                <a:path w="39145" h="39145" extrusionOk="0">
                  <a:moveTo>
                    <a:pt x="22834" y="1"/>
                  </a:moveTo>
                  <a:lnTo>
                    <a:pt x="22834" y="29359"/>
                  </a:lnTo>
                  <a:lnTo>
                    <a:pt x="0" y="29359"/>
                  </a:lnTo>
                  <a:lnTo>
                    <a:pt x="0" y="39145"/>
                  </a:lnTo>
                  <a:lnTo>
                    <a:pt x="39144" y="39145"/>
                  </a:lnTo>
                  <a:lnTo>
                    <a:pt x="39144" y="1"/>
                  </a:lnTo>
                  <a:close/>
                </a:path>
              </a:pathLst>
            </a:custGeom>
            <a:solidFill>
              <a:srgbClr val="62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5"/>
            <p:cNvSpPr/>
            <p:nvPr/>
          </p:nvSpPr>
          <p:spPr>
            <a:xfrm>
              <a:off x="8483717" y="2774900"/>
              <a:ext cx="406330" cy="203173"/>
            </a:xfrm>
            <a:custGeom>
              <a:avLst/>
              <a:gdLst/>
              <a:ahLst/>
              <a:cxnLst/>
              <a:rect l="l" t="t" r="r" b="b"/>
              <a:pathLst>
                <a:path w="26097" h="13049" extrusionOk="0">
                  <a:moveTo>
                    <a:pt x="0" y="1"/>
                  </a:moveTo>
                  <a:lnTo>
                    <a:pt x="0" y="13048"/>
                  </a:lnTo>
                  <a:lnTo>
                    <a:pt x="26096" y="13048"/>
                  </a:lnTo>
                  <a:lnTo>
                    <a:pt x="26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5"/>
            <p:cNvSpPr/>
            <p:nvPr/>
          </p:nvSpPr>
          <p:spPr>
            <a:xfrm>
              <a:off x="8636085" y="2774900"/>
              <a:ext cx="101594" cy="203173"/>
            </a:xfrm>
            <a:custGeom>
              <a:avLst/>
              <a:gdLst/>
              <a:ahLst/>
              <a:cxnLst/>
              <a:rect l="l" t="t" r="r" b="b"/>
              <a:pathLst>
                <a:path w="6525" h="13049" extrusionOk="0">
                  <a:moveTo>
                    <a:pt x="0" y="1"/>
                  </a:moveTo>
                  <a:lnTo>
                    <a:pt x="0" y="13048"/>
                  </a:lnTo>
                  <a:lnTo>
                    <a:pt x="6524" y="13048"/>
                  </a:lnTo>
                  <a:lnTo>
                    <a:pt x="6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5"/>
            <p:cNvSpPr/>
            <p:nvPr/>
          </p:nvSpPr>
          <p:spPr>
            <a:xfrm>
              <a:off x="8331349" y="2978057"/>
              <a:ext cx="355541" cy="1066592"/>
            </a:xfrm>
            <a:custGeom>
              <a:avLst/>
              <a:gdLst/>
              <a:ahLst/>
              <a:cxnLst/>
              <a:rect l="l" t="t" r="r" b="b"/>
              <a:pathLst>
                <a:path w="22835" h="68503" extrusionOk="0">
                  <a:moveTo>
                    <a:pt x="9786" y="0"/>
                  </a:moveTo>
                  <a:lnTo>
                    <a:pt x="0" y="68502"/>
                  </a:lnTo>
                  <a:lnTo>
                    <a:pt x="9786" y="68502"/>
                  </a:lnTo>
                  <a:lnTo>
                    <a:pt x="22834"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5"/>
            <p:cNvSpPr/>
            <p:nvPr/>
          </p:nvSpPr>
          <p:spPr>
            <a:xfrm>
              <a:off x="8686875" y="2978057"/>
              <a:ext cx="355541" cy="1066592"/>
            </a:xfrm>
            <a:custGeom>
              <a:avLst/>
              <a:gdLst/>
              <a:ahLst/>
              <a:cxnLst/>
              <a:rect l="l" t="t" r="r" b="b"/>
              <a:pathLst>
                <a:path w="22835" h="68503" extrusionOk="0">
                  <a:moveTo>
                    <a:pt x="0" y="0"/>
                  </a:moveTo>
                  <a:lnTo>
                    <a:pt x="13048" y="68502"/>
                  </a:lnTo>
                  <a:lnTo>
                    <a:pt x="22834" y="68502"/>
                  </a:lnTo>
                  <a:lnTo>
                    <a:pt x="13048"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5"/>
            <p:cNvSpPr/>
            <p:nvPr/>
          </p:nvSpPr>
          <p:spPr>
            <a:xfrm>
              <a:off x="6960037" y="2774900"/>
              <a:ext cx="406330" cy="203173"/>
            </a:xfrm>
            <a:custGeom>
              <a:avLst/>
              <a:gdLst/>
              <a:ahLst/>
              <a:cxnLst/>
              <a:rect l="l" t="t" r="r" b="b"/>
              <a:pathLst>
                <a:path w="26097" h="13049" extrusionOk="0">
                  <a:moveTo>
                    <a:pt x="1" y="1"/>
                  </a:moveTo>
                  <a:lnTo>
                    <a:pt x="1" y="13048"/>
                  </a:lnTo>
                  <a:lnTo>
                    <a:pt x="26097" y="13048"/>
                  </a:lnTo>
                  <a:lnTo>
                    <a:pt x="260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5"/>
            <p:cNvSpPr/>
            <p:nvPr/>
          </p:nvSpPr>
          <p:spPr>
            <a:xfrm>
              <a:off x="7112405" y="2774900"/>
              <a:ext cx="101594" cy="203173"/>
            </a:xfrm>
            <a:custGeom>
              <a:avLst/>
              <a:gdLst/>
              <a:ahLst/>
              <a:cxnLst/>
              <a:rect l="l" t="t" r="r" b="b"/>
              <a:pathLst>
                <a:path w="6525" h="13049" extrusionOk="0">
                  <a:moveTo>
                    <a:pt x="1" y="1"/>
                  </a:moveTo>
                  <a:lnTo>
                    <a:pt x="1" y="13048"/>
                  </a:lnTo>
                  <a:lnTo>
                    <a:pt x="6525" y="13048"/>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5"/>
            <p:cNvSpPr/>
            <p:nvPr/>
          </p:nvSpPr>
          <p:spPr>
            <a:xfrm>
              <a:off x="6807669" y="2978057"/>
              <a:ext cx="355541" cy="1066592"/>
            </a:xfrm>
            <a:custGeom>
              <a:avLst/>
              <a:gdLst/>
              <a:ahLst/>
              <a:cxnLst/>
              <a:rect l="l" t="t" r="r" b="b"/>
              <a:pathLst>
                <a:path w="22835" h="68503" extrusionOk="0">
                  <a:moveTo>
                    <a:pt x="9787" y="0"/>
                  </a:moveTo>
                  <a:lnTo>
                    <a:pt x="1" y="68502"/>
                  </a:lnTo>
                  <a:lnTo>
                    <a:pt x="9787" y="68502"/>
                  </a:lnTo>
                  <a:lnTo>
                    <a:pt x="22835"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5"/>
            <p:cNvSpPr/>
            <p:nvPr/>
          </p:nvSpPr>
          <p:spPr>
            <a:xfrm>
              <a:off x="7163194" y="2978057"/>
              <a:ext cx="355541" cy="1066592"/>
            </a:xfrm>
            <a:custGeom>
              <a:avLst/>
              <a:gdLst/>
              <a:ahLst/>
              <a:cxnLst/>
              <a:rect l="l" t="t" r="r" b="b"/>
              <a:pathLst>
                <a:path w="22835" h="68503" extrusionOk="0">
                  <a:moveTo>
                    <a:pt x="1" y="0"/>
                  </a:moveTo>
                  <a:lnTo>
                    <a:pt x="13049" y="68502"/>
                  </a:lnTo>
                  <a:lnTo>
                    <a:pt x="22835" y="68502"/>
                  </a:lnTo>
                  <a:lnTo>
                    <a:pt x="13049"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5"/>
            <p:cNvSpPr/>
            <p:nvPr/>
          </p:nvSpPr>
          <p:spPr>
            <a:xfrm>
              <a:off x="6706090" y="1809902"/>
              <a:ext cx="152384" cy="203173"/>
            </a:xfrm>
            <a:custGeom>
              <a:avLst/>
              <a:gdLst/>
              <a:ahLst/>
              <a:cxnLst/>
              <a:rect l="l" t="t" r="r" b="b"/>
              <a:pathLst>
                <a:path w="9787" h="13049" extrusionOk="0">
                  <a:moveTo>
                    <a:pt x="1" y="1"/>
                  </a:moveTo>
                  <a:lnTo>
                    <a:pt x="1" y="6525"/>
                  </a:lnTo>
                  <a:cubicBezTo>
                    <a:pt x="1" y="10113"/>
                    <a:pt x="2937" y="13049"/>
                    <a:pt x="6525" y="13049"/>
                  </a:cubicBezTo>
                  <a:lnTo>
                    <a:pt x="9787" y="13049"/>
                  </a:lnTo>
                  <a:lnTo>
                    <a:pt x="9787"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5"/>
            <p:cNvSpPr/>
            <p:nvPr/>
          </p:nvSpPr>
          <p:spPr>
            <a:xfrm>
              <a:off x="6502933" y="1505166"/>
              <a:ext cx="304752" cy="304752"/>
            </a:xfrm>
            <a:custGeom>
              <a:avLst/>
              <a:gdLst/>
              <a:ahLst/>
              <a:cxnLst/>
              <a:rect l="l" t="t" r="r" b="b"/>
              <a:pathLst>
                <a:path w="19573" h="19573" extrusionOk="0">
                  <a:moveTo>
                    <a:pt x="9787" y="1"/>
                  </a:moveTo>
                  <a:cubicBezTo>
                    <a:pt x="4372" y="1"/>
                    <a:pt x="1" y="4372"/>
                    <a:pt x="1" y="9787"/>
                  </a:cubicBezTo>
                  <a:cubicBezTo>
                    <a:pt x="1" y="15202"/>
                    <a:pt x="4372" y="19573"/>
                    <a:pt x="9787" y="19573"/>
                  </a:cubicBezTo>
                  <a:cubicBezTo>
                    <a:pt x="15202" y="19573"/>
                    <a:pt x="19573" y="15202"/>
                    <a:pt x="19573" y="9787"/>
                  </a:cubicBezTo>
                  <a:cubicBezTo>
                    <a:pt x="19573" y="4372"/>
                    <a:pt x="15202" y="1"/>
                    <a:pt x="978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5"/>
            <p:cNvSpPr/>
            <p:nvPr/>
          </p:nvSpPr>
          <p:spPr>
            <a:xfrm>
              <a:off x="6655301" y="1606745"/>
              <a:ext cx="203173" cy="203173"/>
            </a:xfrm>
            <a:custGeom>
              <a:avLst/>
              <a:gdLst/>
              <a:ahLst/>
              <a:cxnLst/>
              <a:rect l="l" t="t" r="r" b="b"/>
              <a:pathLst>
                <a:path w="13049" h="13049" extrusionOk="0">
                  <a:moveTo>
                    <a:pt x="6525" y="1"/>
                  </a:moveTo>
                  <a:cubicBezTo>
                    <a:pt x="2937" y="1"/>
                    <a:pt x="1" y="2937"/>
                    <a:pt x="1" y="6525"/>
                  </a:cubicBezTo>
                  <a:lnTo>
                    <a:pt x="1" y="13049"/>
                  </a:lnTo>
                  <a:lnTo>
                    <a:pt x="13049" y="13049"/>
                  </a:lnTo>
                  <a:lnTo>
                    <a:pt x="13049" y="6525"/>
                  </a:lnTo>
                  <a:cubicBezTo>
                    <a:pt x="13049" y="2937"/>
                    <a:pt x="10113" y="1"/>
                    <a:pt x="6525" y="1"/>
                  </a:cubicBezTo>
                  <a:close/>
                </a:path>
              </a:pathLst>
            </a:cu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5"/>
            <p:cNvSpPr/>
            <p:nvPr/>
          </p:nvSpPr>
          <p:spPr>
            <a:xfrm>
              <a:off x="6655301" y="1708323"/>
              <a:ext cx="203173" cy="253962"/>
            </a:xfrm>
            <a:custGeom>
              <a:avLst/>
              <a:gdLst/>
              <a:ahLst/>
              <a:cxnLst/>
              <a:rect l="l" t="t" r="r" b="b"/>
              <a:pathLst>
                <a:path w="13049" h="16311" extrusionOk="0">
                  <a:moveTo>
                    <a:pt x="3263" y="1"/>
                  </a:moveTo>
                  <a:lnTo>
                    <a:pt x="1" y="3263"/>
                  </a:lnTo>
                  <a:lnTo>
                    <a:pt x="1" y="9787"/>
                  </a:lnTo>
                  <a:cubicBezTo>
                    <a:pt x="1" y="13375"/>
                    <a:pt x="2937" y="16311"/>
                    <a:pt x="6525" y="16311"/>
                  </a:cubicBezTo>
                  <a:cubicBezTo>
                    <a:pt x="10113" y="16311"/>
                    <a:pt x="13049" y="13375"/>
                    <a:pt x="13049" y="9787"/>
                  </a:cubicBezTo>
                  <a:lnTo>
                    <a:pt x="13049" y="3263"/>
                  </a:lnTo>
                  <a:lnTo>
                    <a:pt x="11124" y="3263"/>
                  </a:lnTo>
                  <a:cubicBezTo>
                    <a:pt x="8188" y="3263"/>
                    <a:pt x="5350" y="2088"/>
                    <a:pt x="3263" y="1"/>
                  </a:cubicBez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How do we get Text?</a:t>
            </a:r>
            <a:endParaRPr lang="en-US" dirty="0"/>
          </a:p>
        </p:txBody>
      </p:sp>
      <p:sp>
        <p:nvSpPr>
          <p:cNvPr id="4" name="Text Placeholder 3"/>
          <p:cNvSpPr>
            <a:spLocks noGrp="1"/>
          </p:cNvSpPr>
          <p:nvPr>
            <p:ph type="body" idx="1"/>
          </p:nvPr>
        </p:nvSpPr>
        <p:spPr/>
        <p:txBody>
          <a:bodyPr/>
          <a:lstStyle/>
          <a:p>
            <a:r>
              <a:rPr lang="en-US" dirty="0" smtClean="0"/>
              <a:t>Webscraping by using beautiful soup python library</a:t>
            </a:r>
          </a:p>
          <a:p>
            <a:r>
              <a:rPr lang="en-US" dirty="0" smtClean="0"/>
              <a:t>PDF</a:t>
            </a:r>
          </a:p>
          <a:p>
            <a:r>
              <a:rPr lang="en-US" dirty="0" smtClean="0"/>
              <a:t>Books</a:t>
            </a:r>
          </a:p>
          <a:p>
            <a:r>
              <a:rPr lang="en-US" dirty="0" smtClean="0"/>
              <a:t>Emails</a:t>
            </a:r>
          </a:p>
          <a:p>
            <a:r>
              <a:rPr lang="en-US" dirty="0" smtClean="0"/>
              <a:t>SMS</a:t>
            </a:r>
            <a:endParaRPr lang="en-US" dirty="0" smtClean="0"/>
          </a:p>
          <a:p>
            <a:pPr marL="152400" indent="0">
              <a:buNone/>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916" y="2106413"/>
            <a:ext cx="3381635" cy="1381125"/>
          </a:xfrm>
          <a:prstGeom prst="rect">
            <a:avLst/>
          </a:prstGeom>
        </p:spPr>
      </p:pic>
    </p:spTree>
    <p:extLst>
      <p:ext uri="{BB962C8B-B14F-4D97-AF65-F5344CB8AC3E}">
        <p14:creationId xmlns:p14="http://schemas.microsoft.com/office/powerpoint/2010/main" val="26860670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227" y="218831"/>
            <a:ext cx="2921017" cy="4654913"/>
          </a:xfrm>
          <a:prstGeom prst="rect">
            <a:avLst/>
          </a:prstGeom>
        </p:spPr>
      </p:pic>
    </p:spTree>
    <p:extLst>
      <p:ext uri="{BB962C8B-B14F-4D97-AF65-F5344CB8AC3E}">
        <p14:creationId xmlns:p14="http://schemas.microsoft.com/office/powerpoint/2010/main" val="34074229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228" y="495495"/>
            <a:ext cx="2657821" cy="1504300"/>
          </a:xfrm>
          <a:prstGeom prst="rect">
            <a:avLst/>
          </a:prstGeom>
        </p:spPr>
      </p:pic>
      <p:sp>
        <p:nvSpPr>
          <p:cNvPr id="5" name="TextBox 4"/>
          <p:cNvSpPr txBox="1"/>
          <p:nvPr/>
        </p:nvSpPr>
        <p:spPr>
          <a:xfrm>
            <a:off x="2323391" y="1657792"/>
            <a:ext cx="1747594" cy="307777"/>
          </a:xfrm>
          <a:prstGeom prst="rect">
            <a:avLst/>
          </a:prstGeom>
          <a:noFill/>
        </p:spPr>
        <p:txBody>
          <a:bodyPr wrap="none" rtlCol="0">
            <a:spAutoFit/>
          </a:bodyPr>
          <a:lstStyle/>
          <a:p>
            <a:r>
              <a:rPr lang="en-US" dirty="0" smtClean="0"/>
              <a:t>Case Normalization</a:t>
            </a:r>
            <a:endParaRPr lang="en-US" dirty="0"/>
          </a:p>
        </p:txBody>
      </p:sp>
      <p:sp>
        <p:nvSpPr>
          <p:cNvPr id="2" name="TextBox 1"/>
          <p:cNvSpPr txBox="1"/>
          <p:nvPr/>
        </p:nvSpPr>
        <p:spPr>
          <a:xfrm>
            <a:off x="1354974" y="2369127"/>
            <a:ext cx="5935288" cy="738664"/>
          </a:xfrm>
          <a:prstGeom prst="rect">
            <a:avLst/>
          </a:prstGeom>
          <a:noFill/>
        </p:spPr>
        <p:txBody>
          <a:bodyPr wrap="square" rtlCol="0">
            <a:spAutoFit/>
          </a:bodyPr>
          <a:lstStyle/>
          <a:p>
            <a:r>
              <a:rPr lang="en-US" dirty="0">
                <a:solidFill>
                  <a:schemeClr val="tx1">
                    <a:lumMod val="50000"/>
                  </a:schemeClr>
                </a:solidFill>
              </a:rPr>
              <a:t>Tokenization is a way of separating a piece of text into smaller units called tokens. Here, tokens can be either words, characters, or subwords.</a:t>
            </a:r>
          </a:p>
        </p:txBody>
      </p:sp>
      <p:sp>
        <p:nvSpPr>
          <p:cNvPr id="3" name="TextBox 2"/>
          <p:cNvSpPr txBox="1"/>
          <p:nvPr/>
        </p:nvSpPr>
        <p:spPr>
          <a:xfrm>
            <a:off x="1336097" y="3107791"/>
            <a:ext cx="5469775" cy="2108269"/>
          </a:xfrm>
          <a:prstGeom prst="rect">
            <a:avLst/>
          </a:prstGeom>
          <a:noFill/>
        </p:spPr>
        <p:txBody>
          <a:bodyPr wrap="square" rtlCol="0">
            <a:spAutoFit/>
          </a:bodyPr>
          <a:lstStyle/>
          <a:p>
            <a:pPr fontAlgn="base"/>
            <a:r>
              <a:rPr lang="en-US" sz="1300" dirty="0">
                <a:solidFill>
                  <a:schemeClr val="tx1">
                    <a:lumMod val="50000"/>
                  </a:schemeClr>
                </a:solidFill>
              </a:rPr>
              <a:t> A stop word is a commonly used word (such as “the”, “a”, “an”, “in”) that a search engine has been programmed to ignore, both when indexing entries for searching and when retrieving them as the result of a search query.</a:t>
            </a:r>
          </a:p>
          <a:p>
            <a:pPr fontAlgn="base"/>
            <a:r>
              <a:rPr lang="en-US" sz="1300" dirty="0">
                <a:solidFill>
                  <a:schemeClr val="tx1">
                    <a:lumMod val="50000"/>
                  </a:schemeClr>
                </a:solidFill>
              </a:rPr>
              <a:t>We would not want these words to take up space in our database, or taking up valuable processing time. For this, we can remove them easily, by storing a list of words that you consider to stop words. NLTK(Natural Language Toolkit) in python has a list of stopwords stored in 16 different language</a:t>
            </a:r>
          </a:p>
          <a:p>
            <a:endParaRPr lang="en-US" dirty="0"/>
          </a:p>
        </p:txBody>
      </p:sp>
    </p:spTree>
    <p:extLst>
      <p:ext uri="{BB962C8B-B14F-4D97-AF65-F5344CB8AC3E}">
        <p14:creationId xmlns:p14="http://schemas.microsoft.com/office/powerpoint/2010/main" val="2628126166"/>
      </p:ext>
    </p:extLst>
  </p:cSld>
  <p:clrMapOvr>
    <a:masterClrMapping/>
  </p:clrMapOvr>
  <p:timing>
    <p:tnLst>
      <p:par>
        <p:cTn id="1" dur="indefinite" restart="never" nodeType="tmRoot"/>
      </p:par>
    </p:tnLst>
  </p:timing>
</p:sld>
</file>

<file path=ppt/theme/theme1.xml><?xml version="1.0" encoding="utf-8"?>
<a:theme xmlns:a="http://schemas.openxmlformats.org/drawingml/2006/main"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1713</TotalTime>
  <Words>498</Words>
  <Application>Microsoft Office PowerPoint</Application>
  <PresentationFormat>On-screen Show (16:9)</PresentationFormat>
  <Paragraphs>106</Paragraphs>
  <Slides>45</Slides>
  <Notes>12</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Roboto</vt:lpstr>
      <vt:lpstr>Oswald</vt:lpstr>
      <vt:lpstr>Raleway</vt:lpstr>
      <vt:lpstr>Arial</vt:lpstr>
      <vt:lpstr>Roboto Condensed Light</vt:lpstr>
      <vt:lpstr>Livvic</vt:lpstr>
      <vt:lpstr>Software Development Bussines Plan by Slidesgo</vt:lpstr>
      <vt:lpstr>Natural Language Processing</vt:lpstr>
      <vt:lpstr>TABLE OF CONTENTS</vt:lpstr>
      <vt:lpstr>01</vt:lpstr>
      <vt:lpstr>DEFINITION</vt:lpstr>
      <vt:lpstr>BASIC NLP PIPELINE</vt:lpstr>
      <vt:lpstr>02</vt:lpstr>
      <vt:lpstr>How do we get Text?</vt:lpstr>
      <vt:lpstr>PowerPoint Presentation</vt:lpstr>
      <vt:lpstr>PowerPoint Presentation</vt:lpstr>
      <vt:lpstr>Parts of Speech Tagging</vt:lpstr>
      <vt:lpstr>Why Lookup tables won’t work in PoS tagging?</vt:lpstr>
      <vt:lpstr>Hidden Markov Model Alogorithm</vt:lpstr>
      <vt:lpstr>Final HMM</vt:lpstr>
      <vt:lpstr>Stemming and Lemmatization</vt:lpstr>
      <vt:lpstr>03</vt:lpstr>
      <vt:lpstr>Bag of words Model</vt:lpstr>
      <vt:lpstr>PowerPoint Presentation</vt:lpstr>
      <vt:lpstr>Word Embeddings</vt:lpstr>
      <vt:lpstr>Word2VEC – SkipGram Model</vt:lpstr>
      <vt:lpstr>T-SNE VISUALIZATION</vt:lpstr>
      <vt:lpstr>04</vt:lpstr>
      <vt:lpstr>What are Neural Networks?</vt:lpstr>
      <vt:lpstr>Task of Neural Networls</vt:lpstr>
      <vt:lpstr>Feed Forwading in Neural Networks</vt:lpstr>
      <vt:lpstr>Training in Neural Networks</vt:lpstr>
      <vt:lpstr>PowerPoint Presentation</vt:lpstr>
      <vt:lpstr>Error determination</vt:lpstr>
      <vt:lpstr>Gradient Descent and Back progagation</vt:lpstr>
      <vt:lpstr>05</vt:lpstr>
      <vt:lpstr>ROAD MAP FOR RNN</vt:lpstr>
      <vt:lpstr>Difference between NN vs RNN</vt:lpstr>
      <vt:lpstr>Feed Forwading in RNN</vt:lpstr>
      <vt:lpstr>Back Progagation in RNN</vt:lpstr>
      <vt:lpstr>Vanishing Gradient</vt:lpstr>
      <vt:lpstr>LSTM</vt:lpstr>
      <vt:lpstr>PowerPoint Presentation</vt:lpstr>
      <vt:lpstr>06</vt:lpstr>
      <vt:lpstr>Sequence to Sequence Models</vt:lpstr>
      <vt:lpstr>Attention Encoding</vt:lpstr>
      <vt:lpstr>Attention Decoding</vt:lpstr>
      <vt:lpstr>Furthur Reading</vt:lpstr>
      <vt:lpstr>Applications</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dc:title>
  <dc:creator>Saiteja</dc:creator>
  <cp:lastModifiedBy>Saiteja</cp:lastModifiedBy>
  <cp:revision>54</cp:revision>
  <dcterms:modified xsi:type="dcterms:W3CDTF">2021-05-24T18:32:39Z</dcterms:modified>
</cp:coreProperties>
</file>